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990" r:id="rId2"/>
  </p:sldMasterIdLst>
  <p:notesMasterIdLst>
    <p:notesMasterId r:id="rId57"/>
  </p:notesMasterIdLst>
  <p:handoutMasterIdLst>
    <p:handoutMasterId r:id="rId58"/>
  </p:handoutMasterIdLst>
  <p:sldIdLst>
    <p:sldId id="460" r:id="rId3"/>
    <p:sldId id="461" r:id="rId4"/>
    <p:sldId id="463" r:id="rId5"/>
    <p:sldId id="549" r:id="rId6"/>
    <p:sldId id="550" r:id="rId7"/>
    <p:sldId id="473" r:id="rId8"/>
    <p:sldId id="659" r:id="rId9"/>
    <p:sldId id="674" r:id="rId10"/>
    <p:sldId id="663" r:id="rId11"/>
    <p:sldId id="664" r:id="rId12"/>
    <p:sldId id="665" r:id="rId13"/>
    <p:sldId id="666" r:id="rId14"/>
    <p:sldId id="667" r:id="rId15"/>
    <p:sldId id="668" r:id="rId16"/>
    <p:sldId id="669" r:id="rId17"/>
    <p:sldId id="670" r:id="rId18"/>
    <p:sldId id="671" r:id="rId19"/>
    <p:sldId id="672" r:id="rId20"/>
    <p:sldId id="673" r:id="rId21"/>
    <p:sldId id="654" r:id="rId22"/>
    <p:sldId id="649" r:id="rId23"/>
    <p:sldId id="652" r:id="rId24"/>
    <p:sldId id="651" r:id="rId25"/>
    <p:sldId id="662" r:id="rId26"/>
    <p:sldId id="647" r:id="rId27"/>
    <p:sldId id="640" r:id="rId28"/>
    <p:sldId id="641" r:id="rId29"/>
    <p:sldId id="642" r:id="rId30"/>
    <p:sldId id="643" r:id="rId31"/>
    <p:sldId id="644" r:id="rId32"/>
    <p:sldId id="645" r:id="rId33"/>
    <p:sldId id="646" r:id="rId34"/>
    <p:sldId id="498" r:id="rId35"/>
    <p:sldId id="648" r:id="rId36"/>
    <p:sldId id="660" r:id="rId37"/>
    <p:sldId id="661" r:id="rId38"/>
    <p:sldId id="569" r:id="rId39"/>
    <p:sldId id="635" r:id="rId40"/>
    <p:sldId id="637" r:id="rId41"/>
    <p:sldId id="600" r:id="rId42"/>
    <p:sldId id="601" r:id="rId43"/>
    <p:sldId id="638" r:id="rId44"/>
    <p:sldId id="603" r:id="rId45"/>
    <p:sldId id="604" r:id="rId46"/>
    <p:sldId id="605" r:id="rId47"/>
    <p:sldId id="606" r:id="rId48"/>
    <p:sldId id="607" r:id="rId49"/>
    <p:sldId id="608" r:id="rId50"/>
    <p:sldId id="639" r:id="rId51"/>
    <p:sldId id="609" r:id="rId52"/>
    <p:sldId id="610" r:id="rId53"/>
    <p:sldId id="611" r:id="rId54"/>
    <p:sldId id="533" r:id="rId55"/>
    <p:sldId id="534" r:id="rId56"/>
  </p:sldIdLst>
  <p:sldSz cx="9144000" cy="6858000" type="screen4x3"/>
  <p:notesSz cx="6889750" cy="100187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5" charset="0"/>
        <a:ea typeface="ＭＳ Ｐゴシック" pitchFamily="5" charset="-128"/>
        <a:cs typeface="ＭＳ Ｐゴシック" pitchFamily="5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1515"/>
    <a:srgbClr val="EF4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691" autoAdjust="0"/>
    <p:restoredTop sz="94669" autoAdjust="0"/>
  </p:normalViewPr>
  <p:slideViewPr>
    <p:cSldViewPr>
      <p:cViewPr varScale="1">
        <p:scale>
          <a:sx n="111" d="100"/>
          <a:sy n="111" d="100"/>
        </p:scale>
        <p:origin x="22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94"/>
    </p:cViewPr>
  </p:sorter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47685435456799"/>
          <c:y val="3.03135109467495E-2"/>
          <c:w val="0.77171388971352906"/>
          <c:h val="0.82065100405510505"/>
        </c:manualLayout>
      </c:layout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Nb adhésion AS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dLbls>
            <c:dLbl>
              <c:idx val="0"/>
              <c:layout>
                <c:manualLayout>
                  <c:x val="-3.4809452980235814E-2"/>
                  <c:y val="2.997394228924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24-44C9-9CB1-44DD0F7E124A}"/>
                </c:ext>
              </c:extLst>
            </c:dLbl>
            <c:dLbl>
              <c:idx val="1"/>
              <c:layout>
                <c:manualLayout>
                  <c:x val="-6.5170354477917705E-2"/>
                  <c:y val="-2.8118186520942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24-44C9-9CB1-44DD0F7E124A}"/>
                </c:ext>
              </c:extLst>
            </c:dLbl>
            <c:dLbl>
              <c:idx val="2"/>
              <c:layout>
                <c:manualLayout>
                  <c:x val="-7.0953023883793501E-2"/>
                  <c:y val="4.185034054596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24-44C9-9CB1-44DD0F7E124A}"/>
                </c:ext>
              </c:extLst>
            </c:dLbl>
            <c:dLbl>
              <c:idx val="3"/>
              <c:layout>
                <c:manualLayout>
                  <c:x val="-6.07172973494748E-2"/>
                  <c:y val="-3.8580782690812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24-44C9-9CB1-44DD0F7E124A}"/>
                </c:ext>
              </c:extLst>
            </c:dLbl>
            <c:dLbl>
              <c:idx val="4"/>
              <c:layout>
                <c:manualLayout>
                  <c:x val="-4.9152097854336801E-2"/>
                  <c:y val="1.6683581704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24-44C9-9CB1-44DD0F7E124A}"/>
                </c:ext>
              </c:extLst>
            </c:dLbl>
            <c:dLbl>
              <c:idx val="5"/>
              <c:layout>
                <c:manualLayout>
                  <c:x val="-1.8835555488440875E-2"/>
                  <c:y val="4.5282863739479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24-44C9-9CB1-44DD0F7E1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Feuil1!$B$2:$B$10</c:f>
              <c:numCache>
                <c:formatCode>General</c:formatCode>
                <c:ptCount val="9"/>
                <c:pt idx="0">
                  <c:v>302</c:v>
                </c:pt>
                <c:pt idx="1">
                  <c:v>327</c:v>
                </c:pt>
                <c:pt idx="2">
                  <c:v>306</c:v>
                </c:pt>
                <c:pt idx="3">
                  <c:v>299</c:v>
                </c:pt>
                <c:pt idx="4">
                  <c:v>325</c:v>
                </c:pt>
                <c:pt idx="5">
                  <c:v>336</c:v>
                </c:pt>
                <c:pt idx="6">
                  <c:v>333</c:v>
                </c:pt>
                <c:pt idx="7">
                  <c:v>334</c:v>
                </c:pt>
                <c:pt idx="8">
                  <c:v>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624-44C9-9CB1-44DD0F7E124A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Nb licences vendues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pattFill prst="pct5">
                <a:fgClr>
                  <a:schemeClr val="accent1"/>
                </a:fgClr>
                <a:bgClr>
                  <a:schemeClr val="bg1"/>
                </a:bgClr>
              </a:pattFill>
            </c:spPr>
          </c:marker>
          <c:dLbls>
            <c:dLbl>
              <c:idx val="0"/>
              <c:layout>
                <c:manualLayout>
                  <c:x val="-3.439708874218407E-2"/>
                  <c:y val="1.780000033666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24-44C9-9CB1-44DD0F7E124A}"/>
                </c:ext>
              </c:extLst>
            </c:dLbl>
            <c:dLbl>
              <c:idx val="1"/>
              <c:layout>
                <c:manualLayout>
                  <c:x val="-5.61711439080032E-2"/>
                  <c:y val="-4.4839650584963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24-44C9-9CB1-44DD0F7E124A}"/>
                </c:ext>
              </c:extLst>
            </c:dLbl>
            <c:dLbl>
              <c:idx val="2"/>
              <c:layout>
                <c:manualLayout>
                  <c:x val="-7.0952954225486795E-2"/>
                  <c:y val="2.82369151175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24-44C9-9CB1-44DD0F7E124A}"/>
                </c:ext>
              </c:extLst>
            </c:dLbl>
            <c:dLbl>
              <c:idx val="3"/>
              <c:layout>
                <c:manualLayout>
                  <c:x val="-5.2043397728121298E-2"/>
                  <c:y val="3.366517834354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24-44C9-9CB1-44DD0F7E124A}"/>
                </c:ext>
              </c:extLst>
            </c:dLbl>
            <c:dLbl>
              <c:idx val="4"/>
              <c:layout>
                <c:manualLayout>
                  <c:x val="-3.4695598485414203E-2"/>
                  <c:y val="3.09837945933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24-44C9-9CB1-44DD0F7E124A}"/>
                </c:ext>
              </c:extLst>
            </c:dLbl>
            <c:dLbl>
              <c:idx val="5"/>
              <c:layout>
                <c:manualLayout>
                  <c:x val="-2.9109494845772261E-2"/>
                  <c:y val="-3.4628072271366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624-44C9-9CB1-44DD0F7E1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Feuil1!$C$2:$C$10</c:f>
              <c:numCache>
                <c:formatCode>General</c:formatCode>
                <c:ptCount val="9"/>
                <c:pt idx="0">
                  <c:v>648</c:v>
                </c:pt>
                <c:pt idx="1">
                  <c:v>737</c:v>
                </c:pt>
                <c:pt idx="2">
                  <c:v>705</c:v>
                </c:pt>
                <c:pt idx="3">
                  <c:v>682</c:v>
                </c:pt>
                <c:pt idx="4">
                  <c:v>655</c:v>
                </c:pt>
                <c:pt idx="5">
                  <c:v>707</c:v>
                </c:pt>
                <c:pt idx="6">
                  <c:v>718</c:v>
                </c:pt>
                <c:pt idx="7">
                  <c:v>739</c:v>
                </c:pt>
                <c:pt idx="8">
                  <c:v>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8624-44C9-9CB1-44DD0F7E12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722816"/>
        <c:axId val="174047232"/>
      </c:lineChart>
      <c:catAx>
        <c:axId val="15072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1080000"/>
          <a:lstStyle/>
          <a:p>
            <a:pPr>
              <a:defRPr sz="1600"/>
            </a:pPr>
            <a:endParaRPr lang="fr-FR"/>
          </a:p>
        </c:txPr>
        <c:crossAx val="174047232"/>
        <c:crosses val="autoZero"/>
        <c:auto val="1"/>
        <c:lblAlgn val="ctr"/>
        <c:lblOffset val="100"/>
        <c:noMultiLvlLbl val="0"/>
      </c:catAx>
      <c:valAx>
        <c:axId val="174047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150722816"/>
        <c:crosses val="autoZero"/>
        <c:crossBetween val="between"/>
      </c:valAx>
    </c:plotArea>
    <c:legend>
      <c:legendPos val="l"/>
      <c:legendEntry>
        <c:idx val="0"/>
        <c:txPr>
          <a:bodyPr/>
          <a:lstStyle/>
          <a:p>
            <a:pPr>
              <a:defRPr sz="2000"/>
            </a:pPr>
            <a:endParaRPr lang="fr-FR"/>
          </a:p>
        </c:txPr>
      </c:legendEntry>
      <c:legendEntry>
        <c:idx val="1"/>
        <c:txPr>
          <a:bodyPr/>
          <a:lstStyle/>
          <a:p>
            <a:pPr>
              <a:defRPr sz="2000"/>
            </a:pPr>
            <a:endParaRPr lang="fr-FR"/>
          </a:p>
        </c:txPr>
      </c:legendEntry>
      <c:layout>
        <c:manualLayout>
          <c:xMode val="edge"/>
          <c:yMode val="edge"/>
          <c:x val="0.12930555062227983"/>
          <c:y val="0.37797357532664722"/>
          <c:w val="0.42949141916818312"/>
          <c:h val="0.13540162204199532"/>
        </c:manualLayout>
      </c:layout>
      <c:overlay val="0"/>
      <c:txPr>
        <a:bodyPr/>
        <a:lstStyle/>
        <a:p>
          <a:pPr>
            <a:defRPr sz="2000"/>
          </a:pPr>
          <a:endParaRPr lang="fr-FR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Droits de jeux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Lbls>
            <c:dLbl>
              <c:idx val="0"/>
              <c:layout>
                <c:manualLayout>
                  <c:x val="-0.100782452743346"/>
                  <c:y val="7.4823336127635698E-2"/>
                </c:manualLayout>
              </c:layout>
              <c:numFmt formatCode="#,##0.00\ &quot;€&quot;" sourceLinked="0"/>
              <c:spPr>
                <a:noFill/>
              </c:spPr>
              <c:txPr>
                <a:bodyPr/>
                <a:lstStyle/>
                <a:p>
                  <a:pPr>
                    <a:defRPr sz="1600" b="1" i="1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90-42B9-8779-7183AA534711}"/>
                </c:ext>
              </c:extLst>
            </c:dLbl>
            <c:dLbl>
              <c:idx val="1"/>
              <c:layout>
                <c:manualLayout>
                  <c:x val="-9.6058399265161007E-2"/>
                  <c:y val="-5.34452400911683E-2"/>
                </c:manualLayout>
              </c:layout>
              <c:numFmt formatCode="#,##0.00\ &quot;€&quot;" sourceLinked="0"/>
              <c:spPr>
                <a:noFill/>
              </c:spPr>
              <c:txPr>
                <a:bodyPr/>
                <a:lstStyle/>
                <a:p>
                  <a:pPr>
                    <a:defRPr sz="1600" b="1" i="1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90-42B9-8779-7183AA534711}"/>
                </c:ext>
              </c:extLst>
            </c:dLbl>
            <c:dLbl>
              <c:idx val="2"/>
              <c:layout>
                <c:manualLayout>
                  <c:x val="-0.100172277485041"/>
                  <c:y val="0.106890480182337"/>
                </c:manualLayout>
              </c:layout>
              <c:numFmt formatCode="#,##0.00\ &quot;€&quot;" sourceLinked="0"/>
              <c:spPr>
                <a:noFill/>
              </c:spPr>
              <c:txPr>
                <a:bodyPr/>
                <a:lstStyle/>
                <a:p>
                  <a:pPr>
                    <a:defRPr sz="1600" b="1" i="1"/>
                  </a:pPr>
                  <a:endParaRPr lang="fr-F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90-42B9-8779-7183AA534711}"/>
                </c:ext>
              </c:extLst>
            </c:dLbl>
            <c:dLbl>
              <c:idx val="3"/>
              <c:layout>
                <c:manualLayout>
                  <c:x val="-5.3540678019902498E-2"/>
                  <c:y val="-3.9909045778518497E-2"/>
                </c:manualLayout>
              </c:layout>
              <c:numFmt formatCode="#,##0.00\ &quot;€&quot;" sourceLinked="0"/>
              <c:spPr>
                <a:noFill/>
              </c:spPr>
              <c:txPr>
                <a:bodyPr/>
                <a:lstStyle/>
                <a:p>
                  <a:pPr>
                    <a:defRPr sz="1600" b="1" i="1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90-42B9-8779-7183AA534711}"/>
                </c:ext>
              </c:extLst>
            </c:dLbl>
            <c:dLbl>
              <c:idx val="4"/>
              <c:layout>
                <c:manualLayout>
                  <c:x val="-1.57472582411478E-2"/>
                  <c:y val="7.50564400789569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90-42B9-8779-7183AA534711}"/>
                </c:ext>
              </c:extLst>
            </c:dLbl>
            <c:dLbl>
              <c:idx val="5"/>
              <c:layout>
                <c:manualLayout>
                  <c:x val="0"/>
                  <c:y val="-5.2539508055269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90-42B9-8779-7183AA534711}"/>
                </c:ext>
              </c:extLst>
            </c:dLbl>
            <c:dLbl>
              <c:idx val="6"/>
              <c:layout>
                <c:manualLayout>
                  <c:x val="-7.7161565381624261E-2"/>
                  <c:y val="8.2562084086852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90-42B9-8779-7183AA534711}"/>
                </c:ext>
              </c:extLst>
            </c:dLbl>
            <c:dLbl>
              <c:idx val="7"/>
              <c:layout>
                <c:manualLayout>
                  <c:x val="-1.5747258241147925E-2"/>
                  <c:y val="-6.7550796071061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90-42B9-8779-7183AA534711}"/>
                </c:ext>
              </c:extLst>
            </c:dLbl>
            <c:dLbl>
              <c:idx val="8"/>
              <c:layout>
                <c:manualLayout>
                  <c:x val="0"/>
                  <c:y val="-6.0045152063165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90-42B9-8779-7183AA534711}"/>
                </c:ext>
              </c:extLst>
            </c:dLbl>
            <c:numFmt formatCode="#,##0.00\ &quot;€&quot;" sourceLinked="0"/>
            <c:spPr>
              <a:noFill/>
            </c:spPr>
            <c:txPr>
              <a:bodyPr/>
              <a:lstStyle/>
              <a:p>
                <a:pPr>
                  <a:defRPr b="1" i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Feuil1!$B$2:$B$10</c:f>
              <c:numCache>
                <c:formatCode>_-* #,##0\ _€_-;\-* #,##0\ _€_-;_-* "-"??\ _€_-;_-@_-</c:formatCode>
                <c:ptCount val="9"/>
                <c:pt idx="0">
                  <c:v>14815</c:v>
                </c:pt>
                <c:pt idx="1">
                  <c:v>14682</c:v>
                </c:pt>
                <c:pt idx="2">
                  <c:v>16217</c:v>
                </c:pt>
                <c:pt idx="3">
                  <c:v>22274</c:v>
                </c:pt>
                <c:pt idx="4">
                  <c:v>19668.32</c:v>
                </c:pt>
                <c:pt idx="5">
                  <c:v>20946.900000000001</c:v>
                </c:pt>
                <c:pt idx="6">
                  <c:v>11885</c:v>
                </c:pt>
                <c:pt idx="7">
                  <c:v>14477</c:v>
                </c:pt>
                <c:pt idx="8">
                  <c:v>21401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290-42B9-8779-7183AA5347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315392"/>
        <c:axId val="150316928"/>
      </c:lineChart>
      <c:catAx>
        <c:axId val="150315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0316928"/>
        <c:crosses val="autoZero"/>
        <c:auto val="1"/>
        <c:lblAlgn val="ctr"/>
        <c:lblOffset val="100"/>
        <c:noMultiLvlLbl val="0"/>
      </c:catAx>
      <c:valAx>
        <c:axId val="150316928"/>
        <c:scaling>
          <c:orientation val="minMax"/>
        </c:scaling>
        <c:delete val="0"/>
        <c:axPos val="l"/>
        <c:majorGridlines/>
        <c:numFmt formatCode="_-* #,##0\ _€_-;\-* #,##0\ _€_-;_-* &quot;-&quot;??\ _€_-;_-@_-" sourceLinked="1"/>
        <c:majorTickMark val="out"/>
        <c:minorTickMark val="none"/>
        <c:tickLblPos val="nextTo"/>
        <c:crossAx val="15031539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dLbls>
            <c:dLbl>
              <c:idx val="0"/>
              <c:layout>
                <c:manualLayout>
                  <c:x val="-6.8358967383686298E-2"/>
                  <c:y val="7.1874999999999994E-2"/>
                </c:manualLayout>
              </c:layout>
              <c:numFmt formatCode="#,##0.00\ &quot;€&quot;" sourceLinked="0"/>
              <c:spPr>
                <a:noFill/>
              </c:spPr>
              <c:txPr>
                <a:bodyPr/>
                <a:lstStyle/>
                <a:p>
                  <a:pPr>
                    <a:defRPr sz="1600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14-4280-962F-5A34BAECAB1C}"/>
                </c:ext>
              </c:extLst>
            </c:dLbl>
            <c:dLbl>
              <c:idx val="1"/>
              <c:layout>
                <c:manualLayout>
                  <c:x val="-2.0833333333333301E-2"/>
                  <c:y val="3.4375000000000003E-2"/>
                </c:manualLayout>
              </c:layout>
              <c:numFmt formatCode="#,##0.00\ &quot;€&quot;" sourceLinked="0"/>
              <c:spPr>
                <a:noFill/>
              </c:spPr>
              <c:txPr>
                <a:bodyPr/>
                <a:lstStyle/>
                <a:p>
                  <a:pPr>
                    <a:defRPr sz="1600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14-4280-962F-5A34BAECAB1C}"/>
                </c:ext>
              </c:extLst>
            </c:dLbl>
            <c:dLbl>
              <c:idx val="2"/>
              <c:layout>
                <c:manualLayout>
                  <c:x val="-8.9148453910105493E-2"/>
                  <c:y val="-6.25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23 994,00 €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214-4280-962F-5A34BAECAB1C}"/>
                </c:ext>
              </c:extLst>
            </c:dLbl>
            <c:dLbl>
              <c:idx val="3"/>
              <c:layout>
                <c:manualLayout>
                  <c:x val="-8.2052149968798893E-2"/>
                  <c:y val="0.05"/>
                </c:manualLayout>
              </c:layout>
              <c:numFmt formatCode="#,##0.00\ &quot;€&quot;" sourceLinked="0"/>
              <c:spPr>
                <a:noFill/>
              </c:spPr>
              <c:txPr>
                <a:bodyPr/>
                <a:lstStyle/>
                <a:p>
                  <a:pPr>
                    <a:defRPr sz="1600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14-4280-962F-5A34BAECAB1C}"/>
                </c:ext>
              </c:extLst>
            </c:dLbl>
            <c:dLbl>
              <c:idx val="4"/>
              <c:layout>
                <c:manualLayout>
                  <c:x val="-0.119434774736963"/>
                  <c:y val="-6.4836329991226401E-3"/>
                </c:manualLayout>
              </c:layout>
              <c:tx>
                <c:rich>
                  <a:bodyPr/>
                  <a:lstStyle/>
                  <a:p>
                    <a:pPr>
                      <a:defRPr sz="1600" b="0"/>
                    </a:pPr>
                    <a:r>
                      <a:rPr lang="en-US" sz="1600" b="1" dirty="0"/>
                      <a:t> 33 279 €   </a:t>
                    </a:r>
                  </a:p>
                </c:rich>
              </c:tx>
              <c:numFmt formatCode="#,##0.00" sourceLinked="0"/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214-4280-962F-5A34BAECAB1C}"/>
                </c:ext>
              </c:extLst>
            </c:dLbl>
            <c:dLbl>
              <c:idx val="5"/>
              <c:layout>
                <c:manualLayout>
                  <c:x val="-4.7358421080785265E-2"/>
                  <c:y val="-5.7779689134257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14-4280-962F-5A34BAECAB1C}"/>
                </c:ext>
              </c:extLst>
            </c:dLbl>
            <c:dLbl>
              <c:idx val="7"/>
              <c:layout>
                <c:manualLayout>
                  <c:x val="-1.4697441025071409E-2"/>
                  <c:y val="-6.0820725404481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14-4280-962F-5A34BAECAB1C}"/>
                </c:ext>
              </c:extLst>
            </c:dLbl>
            <c:numFmt formatCode="#,##0.00\ &quot;€&quot;" sourceLinked="0"/>
            <c:spPr>
              <a:noFill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Feuil1!$B$2:$B$10</c:f>
              <c:numCache>
                <c:formatCode>_-* #,##0\ _€_-;\-* #,##0\ _€_-;_-* "-"??\ _€_-;_-@_-</c:formatCode>
                <c:ptCount val="9"/>
                <c:pt idx="0">
                  <c:v>15245</c:v>
                </c:pt>
                <c:pt idx="1">
                  <c:v>22676</c:v>
                </c:pt>
                <c:pt idx="2">
                  <c:v>23994</c:v>
                </c:pt>
                <c:pt idx="3">
                  <c:v>24088</c:v>
                </c:pt>
                <c:pt idx="4">
                  <c:v>33279</c:v>
                </c:pt>
                <c:pt idx="5">
                  <c:v>30172</c:v>
                </c:pt>
                <c:pt idx="6">
                  <c:v>21033.75</c:v>
                </c:pt>
                <c:pt idx="7">
                  <c:v>34980.11</c:v>
                </c:pt>
                <c:pt idx="8">
                  <c:v>29060.240000000002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214-4280-962F-5A34BAECAB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8578816"/>
        <c:axId val="248580352"/>
      </c:lineChart>
      <c:catAx>
        <c:axId val="24857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8580352"/>
        <c:crosses val="autoZero"/>
        <c:auto val="1"/>
        <c:lblAlgn val="ctr"/>
        <c:lblOffset val="100"/>
        <c:noMultiLvlLbl val="0"/>
      </c:catAx>
      <c:valAx>
        <c:axId val="248580352"/>
        <c:scaling>
          <c:orientation val="minMax"/>
        </c:scaling>
        <c:delete val="0"/>
        <c:axPos val="l"/>
        <c:majorGridlines/>
        <c:numFmt formatCode="_-* #,##0\ _€_-;\-* #,##0\ _€_-;_-* &quot;-&quot;??\ _€_-;_-@_-" sourceLinked="1"/>
        <c:majorTickMark val="out"/>
        <c:minorTickMark val="none"/>
        <c:tickLblPos val="nextTo"/>
        <c:crossAx val="248578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marker>
            <c:spPr>
              <a:noFill/>
            </c:spPr>
          </c:marker>
          <c:dLbls>
            <c:dLbl>
              <c:idx val="0"/>
              <c:layout>
                <c:manualLayout>
                  <c:x val="-4.2845190543020599E-3"/>
                  <c:y val="5.64940587822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64-4E16-BD8C-28BDEE86B6C3}"/>
                </c:ext>
              </c:extLst>
            </c:dLbl>
            <c:dLbl>
              <c:idx val="1"/>
              <c:layout>
                <c:manualLayout>
                  <c:x val="-2.7849373852963401E-2"/>
                  <c:y val="9.2520735687467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64-4E16-BD8C-28BDEE86B6C3}"/>
                </c:ext>
              </c:extLst>
            </c:dLbl>
            <c:dLbl>
              <c:idx val="3"/>
              <c:layout>
                <c:manualLayout>
                  <c:x val="-3.23990347006117E-4"/>
                  <c:y val="3.5281225812344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64-4E16-BD8C-28BDEE86B6C3}"/>
                </c:ext>
              </c:extLst>
            </c:dLbl>
            <c:dLbl>
              <c:idx val="4"/>
              <c:layout>
                <c:manualLayout>
                  <c:x val="-1.81824012681294E-3"/>
                  <c:y val="-3.43434659077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64-4E16-BD8C-28BDEE86B6C3}"/>
                </c:ext>
              </c:extLst>
            </c:dLbl>
            <c:dLbl>
              <c:idx val="5"/>
              <c:layout>
                <c:manualLayout>
                  <c:x val="0"/>
                  <c:y val="-4.5791287876966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464-4E16-BD8C-28BDEE86B6C3}"/>
                </c:ext>
              </c:extLst>
            </c:dLbl>
            <c:dLbl>
              <c:idx val="6"/>
              <c:layout>
                <c:manualLayout>
                  <c:x val="-2.3637121648568259E-2"/>
                  <c:y val="-7.2502872471864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64-4E16-BD8C-28BDEE86B6C3}"/>
                </c:ext>
              </c:extLst>
            </c:dLbl>
            <c:dLbl>
              <c:idx val="7"/>
              <c:layout>
                <c:manualLayout>
                  <c:x val="0"/>
                  <c:y val="4.1975347220552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464-4E16-BD8C-28BDEE86B6C3}"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Feuil1!$B$2:$B$10</c:f>
              <c:numCache>
                <c:formatCode>#,##0\ "€"</c:formatCode>
                <c:ptCount val="9"/>
                <c:pt idx="0">
                  <c:v>3371</c:v>
                </c:pt>
                <c:pt idx="1">
                  <c:v>8518</c:v>
                </c:pt>
                <c:pt idx="2">
                  <c:v>9104</c:v>
                </c:pt>
                <c:pt idx="3">
                  <c:v>3124</c:v>
                </c:pt>
                <c:pt idx="4">
                  <c:v>7887</c:v>
                </c:pt>
                <c:pt idx="5">
                  <c:v>21373</c:v>
                </c:pt>
                <c:pt idx="6">
                  <c:v>14105</c:v>
                </c:pt>
                <c:pt idx="7">
                  <c:v>13005</c:v>
                </c:pt>
                <c:pt idx="8">
                  <c:v>16119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464-4E16-BD8C-28BDEE86B6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8632064"/>
        <c:axId val="248633600"/>
      </c:lineChart>
      <c:catAx>
        <c:axId val="248632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8633600"/>
        <c:crosses val="autoZero"/>
        <c:auto val="1"/>
        <c:lblAlgn val="ctr"/>
        <c:lblOffset val="100"/>
        <c:noMultiLvlLbl val="0"/>
      </c:catAx>
      <c:valAx>
        <c:axId val="248633600"/>
        <c:scaling>
          <c:orientation val="minMax"/>
        </c:scaling>
        <c:delete val="0"/>
        <c:axPos val="l"/>
        <c:majorGridlines/>
        <c:numFmt formatCode="#,##0\ &quot;€&quot;" sourceLinked="1"/>
        <c:majorTickMark val="out"/>
        <c:minorTickMark val="none"/>
        <c:tickLblPos val="nextTo"/>
        <c:crossAx val="24863206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dLbls>
            <c:dLbl>
              <c:idx val="0"/>
              <c:layout>
                <c:manualLayout>
                  <c:x val="-7.2871009501359746E-2"/>
                  <c:y val="5.9208529367127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CC-4106-A500-FDC22970C4E7}"/>
                </c:ext>
              </c:extLst>
            </c:dLbl>
            <c:dLbl>
              <c:idx val="1"/>
              <c:layout>
                <c:manualLayout>
                  <c:x val="-9.4190138293812758E-2"/>
                  <c:y val="-7.5795431156535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CC-4106-A500-FDC22970C4E7}"/>
                </c:ext>
              </c:extLst>
            </c:dLbl>
            <c:dLbl>
              <c:idx val="2"/>
              <c:layout>
                <c:manualLayout>
                  <c:x val="-5.7337107471150547E-2"/>
                  <c:y val="7.9325078950596359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CC-4106-A500-FDC22970C4E7}"/>
                </c:ext>
              </c:extLst>
            </c:dLbl>
            <c:dLbl>
              <c:idx val="3"/>
              <c:layout>
                <c:manualLayout>
                  <c:x val="-7.2430599498606432E-2"/>
                  <c:y val="-7.5910036860936739E-2"/>
                </c:manualLayout>
              </c:layout>
              <c:tx>
                <c:rich>
                  <a:bodyPr/>
                  <a:lstStyle/>
                  <a:p>
                    <a:pPr>
                      <a:defRPr b="0"/>
                    </a:pPr>
                    <a:r>
                      <a:rPr lang="en-US" b="0" dirty="0"/>
                      <a:t>10 270,91 €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2CC-4106-A500-FDC22970C4E7}"/>
                </c:ext>
              </c:extLst>
            </c:dLbl>
            <c:dLbl>
              <c:idx val="4"/>
              <c:layout>
                <c:manualLayout>
                  <c:x val="-5.6184578525091417E-3"/>
                  <c:y val="1.9802618311548722E-2"/>
                </c:manualLayout>
              </c:layout>
              <c:tx>
                <c:rich>
                  <a:bodyPr/>
                  <a:lstStyle/>
                  <a:p>
                    <a:pPr>
                      <a:defRPr b="0"/>
                    </a:pPr>
                    <a:r>
                      <a:rPr lang="en-US" b="0" dirty="0"/>
                      <a:t>10 348,45 €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2CC-4106-A500-FDC22970C4E7}"/>
                </c:ext>
              </c:extLst>
            </c:dLbl>
            <c:dLbl>
              <c:idx val="5"/>
              <c:layout>
                <c:manualLayout>
                  <c:x val="-0.11348980548055047"/>
                  <c:y val="-5.280698216412992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b="0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CC-4106-A500-FDC22970C4E7}"/>
                </c:ext>
              </c:extLst>
            </c:dLbl>
            <c:dLbl>
              <c:idx val="6"/>
              <c:layout>
                <c:manualLayout>
                  <c:x val="-1.2269168160059509E-2"/>
                  <c:y val="-4.2905673008355565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0" dirty="0"/>
                      <a:t>10 454,35 €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2CC-4106-A500-FDC22970C4E7}"/>
                </c:ext>
              </c:extLst>
            </c:dLbl>
            <c:dLbl>
              <c:idx val="7"/>
              <c:layout>
                <c:manualLayout>
                  <c:x val="-6.1345840800297547E-3"/>
                  <c:y val="-3.6304800237839323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b="1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CC-4106-A500-FDC22970C4E7}"/>
                </c:ext>
              </c:extLst>
            </c:dLbl>
            <c:spPr>
              <a:noFill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Feuil1!$A$2:$A$9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Feuil1!$B$2:$B$9</c:f>
              <c:numCache>
                <c:formatCode>#,##0.00\ "€"</c:formatCode>
                <c:ptCount val="8"/>
                <c:pt idx="0">
                  <c:v>10034.370000000001</c:v>
                </c:pt>
                <c:pt idx="1">
                  <c:v>10106.450000000001</c:v>
                </c:pt>
                <c:pt idx="2">
                  <c:v>10194.450000000001</c:v>
                </c:pt>
                <c:pt idx="3">
                  <c:v>10270.91</c:v>
                </c:pt>
                <c:pt idx="4">
                  <c:v>10348.450000000001</c:v>
                </c:pt>
                <c:pt idx="5">
                  <c:v>10402.34</c:v>
                </c:pt>
                <c:pt idx="6">
                  <c:v>10454.35</c:v>
                </c:pt>
                <c:pt idx="7">
                  <c:v>10598.08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2CC-4106-A500-FDC22970C4E7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cat>
            <c:numRef>
              <c:f>Feuil1!$A$2:$A$9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Feuil1!$C$2:$C$9</c:f>
              <c:numCache>
                <c:formatCode>General</c:formatCode>
                <c:ptCount val="8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2CC-4106-A500-FDC22970C4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278720"/>
        <c:axId val="175288704"/>
      </c:lineChart>
      <c:catAx>
        <c:axId val="17527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5288704"/>
        <c:crosses val="autoZero"/>
        <c:auto val="1"/>
        <c:lblAlgn val="ctr"/>
        <c:lblOffset val="100"/>
        <c:noMultiLvlLbl val="0"/>
      </c:catAx>
      <c:valAx>
        <c:axId val="175288704"/>
        <c:scaling>
          <c:orientation val="minMax"/>
        </c:scaling>
        <c:delete val="0"/>
        <c:axPos val="l"/>
        <c:majorGridlines/>
        <c:numFmt formatCode="#,##0.00\ &quot;€&quot;" sourceLinked="1"/>
        <c:majorTickMark val="out"/>
        <c:minorTickMark val="none"/>
        <c:tickLblPos val="nextTo"/>
        <c:crossAx val="17527872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0935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r>
              <a:rPr lang="fr-FR" dirty="0"/>
              <a:t>AS Golfs Montgriffon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0935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fld id="{D134A2B3-E5DE-4270-ABCB-BBB501EA820B}" type="datetimeFigureOut">
              <a:rPr lang="fr-FR" smtClean="0"/>
              <a:t>27/02/2024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5558" cy="500935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2597" y="9516039"/>
            <a:ext cx="2985558" cy="500935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AD998C55-EB60-4791-A9A2-4D356DF348B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11751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0935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r>
              <a:rPr lang="fr-FR" dirty="0"/>
              <a:t>AS Golfs Montgriffon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0935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fld id="{5A4CC20E-0F95-4BA4-82DB-5C73B6700DC5}" type="datetimeFigureOut">
              <a:rPr lang="fr-FR" smtClean="0"/>
              <a:t>27/02/2024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7" tIns="46003" rIns="92007" bIns="46003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vert="horz" lIns="92007" tIns="46003" rIns="92007" bIns="46003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0935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0935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AFC700CE-88C3-40B7-ADE1-2B58DFC43A0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15558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10150" cy="37576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1314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10150" cy="37576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7733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10150" cy="375761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009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B31ED-9EFA-4B24-BC5E-F5F11EE71B17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5694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786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63" name="Rectangle 15"/>
          <p:cNvSpPr>
            <a:spLocks noChangeArrowheads="1"/>
          </p:cNvSpPr>
          <p:nvPr userDrawn="1"/>
        </p:nvSpPr>
        <p:spPr bwMode="auto">
          <a:xfrm>
            <a:off x="0" y="6165850"/>
            <a:ext cx="9144000" cy="692150"/>
          </a:xfrm>
          <a:prstGeom prst="rect">
            <a:avLst/>
          </a:prstGeom>
          <a:solidFill>
            <a:srgbClr val="0034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fr-FR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3265" name="Rectangle 17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dist="38100" dir="2999997" algn="ctr" rotWithShape="0">
              <a:srgbClr val="808080">
                <a:alpha val="75000"/>
              </a:srgbClr>
            </a:outerShdw>
          </a:effectLst>
        </p:spPr>
        <p:txBody>
          <a:bodyPr wrap="none" anchor="ctr"/>
          <a:lstStyle/>
          <a:p>
            <a:pPr eaLnBrk="0" hangingPunct="0"/>
            <a:endParaRPr lang="fr-FR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53266" name="Picture 18" descr="ffgolf_blanc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12089" y="6165853"/>
            <a:ext cx="1223963" cy="576263"/>
          </a:xfrm>
          <a:prstGeom prst="rect">
            <a:avLst/>
          </a:prstGeom>
          <a:noFill/>
        </p:spPr>
      </p:pic>
      <p:sp>
        <p:nvSpPr>
          <p:cNvPr id="532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6154738"/>
            <a:ext cx="7772400" cy="64770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4450"/>
            <a:ext cx="7773988" cy="503238"/>
          </a:xfrm>
        </p:spPr>
        <p:txBody>
          <a:bodyPr anchor="ctr"/>
          <a:lstStyle>
            <a:lvl1pPr marL="0" indent="0" algn="r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fr-FR"/>
              <a:t>XX/XX/2009</a:t>
            </a:r>
          </a:p>
        </p:txBody>
      </p:sp>
    </p:spTree>
    <p:extLst>
      <p:ext uri="{BB962C8B-B14F-4D97-AF65-F5344CB8AC3E}">
        <p14:creationId xmlns:p14="http://schemas.microsoft.com/office/powerpoint/2010/main" val="129404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949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6691" y="923928"/>
            <a:ext cx="1943100" cy="488156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923928"/>
            <a:ext cx="5678488" cy="488156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455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C2809E-1371-4868-AE31-CA1805ED274D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FB769-A4FB-457D-A347-688779D91F1E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203237-CB86-4619-9F06-C4900BAB977C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53816A-DD70-49B0-8A3A-E5F3950E58D5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A71B3F-BA52-4167-8CC2-6F7B46395E3E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39AFA-5AA7-4178-9D1B-3F7743283002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EC5108-8C3E-42E0-8802-F5B1A89641E9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34084-C988-4931-8B1B-52C5E1374DEB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9A5FF9-E67F-45ED-92D6-FA8D57DB0E2C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F4BA8-A90F-4EA9-8EE9-CC8FC0E3D87D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D5D776-EB50-4C10-B0B6-AD1BAE049D4C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7498D-9388-489B-BDE4-494A5A2C6C26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B0CFC9-58D6-4FB9-8BD7-6CC8753E4DAD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4B49A-6F35-45C6-A4D4-52EEECA77454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14A922-FB39-460E-A177-D02FED4A579C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4002D6-98F1-4B18-AC45-3E9B7130B386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67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99E99C-FB0E-4C78-BEFB-21DE9AF0CFB7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71F4E7A6-F156-4AC1-979D-DF9E09798028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dirty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4B1B39-9818-48AA-955C-24F53DE6DBE5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187EA9-FF88-4995-8816-FDB18278E50B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12CA16-4C40-44D8-89ED-C13C5BAECADF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CABFE-19A4-483B-A0A5-4B801063DE7A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8969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700213"/>
            <a:ext cx="3810000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3" y="1700213"/>
            <a:ext cx="3811588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836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467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325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8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209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4857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solidFill>
            <a:srgbClr val="0036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fr-FR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14288" y="381000"/>
            <a:ext cx="9144000" cy="5784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8100" dir="2999997" algn="ctr" rotWithShape="0">
              <a:srgbClr val="808080">
                <a:alpha val="75000"/>
              </a:srgbClr>
            </a:outerShdw>
          </a:effectLst>
        </p:spPr>
        <p:txBody>
          <a:bodyPr wrap="none" anchor="ctr"/>
          <a:lstStyle/>
          <a:p>
            <a:pPr eaLnBrk="0" hangingPunct="0"/>
            <a:endParaRPr lang="fr-FR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  <p:pic>
        <p:nvPicPr>
          <p:cNvPr id="47119" name="Picture 15" descr="ffgolf_blanc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7812089" y="6165853"/>
            <a:ext cx="1223963" cy="576263"/>
          </a:xfrm>
          <a:prstGeom prst="rect">
            <a:avLst/>
          </a:prstGeom>
          <a:noFill/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3" y="923925"/>
            <a:ext cx="77739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Titre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3" y="1700213"/>
            <a:ext cx="7773988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Lorem ipsum dolor sit amet.</a:t>
            </a:r>
          </a:p>
          <a:p>
            <a:pPr lvl="1"/>
            <a:r>
              <a:rPr lang="fr-FR"/>
              <a:t>Consectetuer adipiscing elit. Morbi vel erat non mauris convallis vehicula. Nulla et sapien. Integer tortor tellus, aliquam faucibus, convallis id, congue eu, quam. Mauris Ullamcorper felis vitae erat.</a:t>
            </a:r>
          </a:p>
          <a:p>
            <a:pPr lvl="2"/>
            <a:r>
              <a:rPr lang="fr-FR"/>
              <a:t>Lligula massa adipiscing nisl, ac euismod nibisl eu lectus. Fusce vulputate sem at sapien. Vivamus leo. Aliquam euismod libero eu enim.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9216" y="-9968"/>
            <a:ext cx="9144000" cy="692150"/>
          </a:xfrm>
          <a:prstGeom prst="rect">
            <a:avLst/>
          </a:prstGeom>
          <a:solidFill>
            <a:srgbClr val="00366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fr-FR" sz="2400" dirty="0">
              <a:solidFill>
                <a:srgbClr val="000000"/>
              </a:solidFill>
              <a:latin typeface="Arial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52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3464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464"/>
          </a:solidFill>
          <a:latin typeface="Helvetica Condensed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464"/>
          </a:solidFill>
          <a:latin typeface="Helvetica Condensed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464"/>
          </a:solidFill>
          <a:latin typeface="Helvetica Condensed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464"/>
          </a:solidFill>
          <a:latin typeface="Helvetica Condensed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464"/>
          </a:solidFill>
          <a:latin typeface="Helvetica Condensed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464"/>
          </a:solidFill>
          <a:latin typeface="Helvetica Condensed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464"/>
          </a:solidFill>
          <a:latin typeface="Helvetica Condensed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464"/>
          </a:solidFill>
          <a:latin typeface="Helvetica Condensed" pitchFamily="34" charset="0"/>
        </a:defRPr>
      </a:lvl9pPr>
    </p:titleStyle>
    <p:bodyStyle>
      <a:lvl1pPr marL="177800" indent="-177800" algn="l" rtl="0" eaLnBrk="0" fontAlgn="base" hangingPunct="0">
        <a:lnSpc>
          <a:spcPct val="130000"/>
        </a:lnSpc>
        <a:spcBef>
          <a:spcPct val="0"/>
        </a:spcBef>
        <a:spcAft>
          <a:spcPct val="50000"/>
        </a:spcAft>
        <a:buChar char="•"/>
        <a:tabLst>
          <a:tab pos="625475" algn="l"/>
        </a:tabLst>
        <a:defRPr sz="1400" b="1">
          <a:solidFill>
            <a:srgbClr val="003464"/>
          </a:solidFill>
          <a:latin typeface="+mn-lt"/>
          <a:ea typeface="+mn-ea"/>
          <a:cs typeface="+mn-cs"/>
        </a:defRPr>
      </a:lvl1pPr>
      <a:lvl2pPr marL="625475" indent="-177800" algn="l" rtl="0" eaLnBrk="0" fontAlgn="base" hangingPunct="0">
        <a:lnSpc>
          <a:spcPct val="130000"/>
        </a:lnSpc>
        <a:spcBef>
          <a:spcPct val="0"/>
        </a:spcBef>
        <a:spcAft>
          <a:spcPct val="50000"/>
        </a:spcAft>
        <a:buFont typeface="Helvetica" pitchFamily="34" charset="0"/>
        <a:buChar char="–"/>
        <a:tabLst>
          <a:tab pos="625475" algn="l"/>
        </a:tabLst>
        <a:defRPr sz="1400">
          <a:solidFill>
            <a:srgbClr val="003464"/>
          </a:solidFill>
          <a:latin typeface="+mn-lt"/>
          <a:ea typeface="+mn-ea"/>
        </a:defRPr>
      </a:lvl2pPr>
      <a:lvl3pPr marL="1073150" indent="-177800" algn="l" rtl="0" eaLnBrk="0" fontAlgn="base" hangingPunct="0">
        <a:lnSpc>
          <a:spcPct val="130000"/>
        </a:lnSpc>
        <a:spcBef>
          <a:spcPct val="0"/>
        </a:spcBef>
        <a:spcAft>
          <a:spcPct val="50000"/>
        </a:spcAft>
        <a:buFont typeface="Helvetica" pitchFamily="34" charset="0"/>
        <a:buChar char="»"/>
        <a:tabLst>
          <a:tab pos="625475" algn="l"/>
        </a:tabLst>
        <a:defRPr sz="1200">
          <a:solidFill>
            <a:srgbClr val="003464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58F32EB-AE3E-4049-90B5-DC6B723A5ADC}" type="datetime1">
              <a:rPr lang="en-US" smtClean="0"/>
              <a:t>2/27/2024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dirty="0"/>
              <a:t>AS Golf Mont Griffon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‹N°›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5195"/>
            <a:ext cx="8712968" cy="65347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7095" y="2852936"/>
            <a:ext cx="74523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spc="50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Assemblée Générale </a:t>
            </a:r>
          </a:p>
          <a:p>
            <a:pPr algn="ctr"/>
            <a:r>
              <a:rPr lang="fr-FR" sz="5400" b="1" spc="50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du </a:t>
            </a:r>
            <a:endParaRPr lang="fr-FR" sz="4000" b="1" strike="dblStrike" spc="50" dirty="0">
              <a:ln w="11430"/>
              <a:solidFill>
                <a:schemeClr val="bg1">
                  <a:lumMod val="9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fr-FR" sz="5400" b="1" spc="50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 mars 2023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7543" y="520655"/>
            <a:ext cx="813690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ASSOCIATION SPORTIVE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fr-FR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GOLFS DE MONT GRIFFON</a:t>
            </a:r>
          </a:p>
        </p:txBody>
      </p:sp>
    </p:spTree>
    <p:extLst>
      <p:ext uri="{BB962C8B-B14F-4D97-AF65-F5344CB8AC3E}">
        <p14:creationId xmlns:p14="http://schemas.microsoft.com/office/powerpoint/2010/main" val="261355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152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Mérite performance Dames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pic>
        <p:nvPicPr>
          <p:cNvPr id="2053" name="Picture 5" descr="C:\Users\Patrick\Documents\golf\2023\BUDGET\Classement national dames 20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325" y="1971675"/>
            <a:ext cx="7497763" cy="291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43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152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Mérite performance Messieurs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pic>
        <p:nvPicPr>
          <p:cNvPr id="3075" name="Picture 3" descr="C:\Users\Patrick\Documents\golf\2023\CLASSEMENT\Classement national messieurs 20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36712"/>
            <a:ext cx="7535863" cy="5688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13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Equipes Hommes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Capitaine   Alain CRESPO</a:t>
            </a:r>
          </a:p>
          <a:p>
            <a:pPr lvl="1"/>
            <a:r>
              <a:rPr lang="fr-FR" dirty="0"/>
              <a:t>Equipe U16 Garçons</a:t>
            </a:r>
          </a:p>
          <a:p>
            <a:pPr lvl="1"/>
            <a:r>
              <a:rPr lang="fr-FR" dirty="0"/>
              <a:t>Equipe première</a:t>
            </a:r>
          </a:p>
          <a:p>
            <a:pPr lvl="1"/>
            <a:r>
              <a:rPr lang="fr-FR" dirty="0"/>
              <a:t>Equipe 2 </a:t>
            </a:r>
          </a:p>
          <a:p>
            <a:pPr lvl="1"/>
            <a:r>
              <a:rPr lang="fr-FR" dirty="0"/>
              <a:t>Equipe </a:t>
            </a:r>
            <a:r>
              <a:rPr lang="fr-FR" dirty="0" err="1"/>
              <a:t>Mid</a:t>
            </a:r>
            <a:r>
              <a:rPr lang="fr-FR" dirty="0"/>
              <a:t> Am</a:t>
            </a:r>
          </a:p>
          <a:p>
            <a:pPr lvl="1"/>
            <a:r>
              <a:rPr lang="fr-FR" dirty="0"/>
              <a:t>Coupe de la Ligue PIDF</a:t>
            </a:r>
          </a:p>
          <a:p>
            <a:pPr>
              <a:buNone/>
            </a:pPr>
            <a:endParaRPr lang="fr-FR" dirty="0"/>
          </a:p>
          <a:p>
            <a:r>
              <a:rPr lang="fr-FR" dirty="0"/>
              <a:t>Capitaines  Jean Pierre VERHE et Richard GERMAIN</a:t>
            </a:r>
          </a:p>
          <a:p>
            <a:pPr lvl="1"/>
            <a:r>
              <a:rPr lang="fr-FR" dirty="0"/>
              <a:t>Equipes Seniors et Seniors 2</a:t>
            </a:r>
          </a:p>
          <a:p>
            <a:pPr lvl="1"/>
            <a:r>
              <a:rPr lang="fr-FR" dirty="0"/>
              <a:t>Coupes de la Ligue PIDF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2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dirty="0"/>
              <a:t>CHAMPIONNAT DE FRANCE PAR EQUIPES MID-AMATEURS</a:t>
            </a:r>
            <a:br>
              <a:rPr lang="fr-FR" sz="2400" dirty="0"/>
            </a:br>
            <a:r>
              <a:rPr lang="fr-FR" sz="2400" dirty="0"/>
              <a:t> 3 e Division Poule B 16-19 juin 2022 au Golf de Dieppe</a:t>
            </a:r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251520" y="3068960"/>
            <a:ext cx="3168352" cy="280831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fr-FR" dirty="0"/>
              <a:t>Les joueurs :</a:t>
            </a:r>
          </a:p>
          <a:p>
            <a:pPr>
              <a:buNone/>
            </a:pPr>
            <a:r>
              <a:rPr lang="fr-FR" dirty="0"/>
              <a:t> </a:t>
            </a:r>
            <a:r>
              <a:rPr lang="fr-FR" dirty="0" err="1"/>
              <a:t>DavidCAMPAGNOL</a:t>
            </a:r>
            <a:endParaRPr lang="fr-FR" dirty="0"/>
          </a:p>
          <a:p>
            <a:pPr>
              <a:buNone/>
            </a:pPr>
            <a:r>
              <a:rPr lang="fr-FR" dirty="0"/>
              <a:t> Vincent CHERY</a:t>
            </a:r>
          </a:p>
          <a:p>
            <a:pPr>
              <a:buNone/>
            </a:pPr>
            <a:r>
              <a:rPr lang="fr-FR" dirty="0"/>
              <a:t> Mathieu DEFONTENAY</a:t>
            </a:r>
          </a:p>
          <a:p>
            <a:pPr>
              <a:buNone/>
            </a:pPr>
            <a:r>
              <a:rPr lang="fr-FR" dirty="0"/>
              <a:t>Gregory FRANCOIS</a:t>
            </a:r>
          </a:p>
          <a:p>
            <a:pPr>
              <a:buNone/>
            </a:pPr>
            <a:r>
              <a:rPr lang="fr-FR" dirty="0"/>
              <a:t>Andreas HEURTEBIZE</a:t>
            </a:r>
          </a:p>
          <a:p>
            <a:pPr>
              <a:buNone/>
            </a:pPr>
            <a:r>
              <a:rPr lang="fr-FR" dirty="0"/>
              <a:t>Vincent POMARES</a:t>
            </a:r>
          </a:p>
          <a:p>
            <a:pPr>
              <a:buNone/>
            </a:pPr>
            <a:r>
              <a:rPr lang="fr-FR" dirty="0" err="1"/>
              <a:t>Felix</a:t>
            </a:r>
            <a:r>
              <a:rPr lang="fr-FR" dirty="0"/>
              <a:t> (Junior) RIVOT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3528" y="1196752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Mont Griffon finit 4</a:t>
            </a:r>
            <a:r>
              <a:rPr lang="fr-FR" baseline="30000" dirty="0"/>
              <a:t>ème</a:t>
            </a:r>
            <a:r>
              <a:rPr lang="fr-FR" dirty="0"/>
              <a:t> sur les 16 équipes. </a:t>
            </a:r>
          </a:p>
          <a:p>
            <a:r>
              <a:rPr lang="fr-FR" dirty="0"/>
              <a:t>Ils rencontrent l’équipe de Lille Métropole en ¼ de finale et gagne le match !!!!!</a:t>
            </a:r>
          </a:p>
          <a:p>
            <a:r>
              <a:rPr lang="fr-FR" dirty="0"/>
              <a:t> Ils jouent en ½ finale la montée en 2ème division   contre </a:t>
            </a:r>
            <a:r>
              <a:rPr lang="fr-FR" dirty="0" err="1"/>
              <a:t>Brigode</a:t>
            </a:r>
            <a:r>
              <a:rPr lang="fr-FR" dirty="0"/>
              <a:t> qui a fini 1ère des 16 équipes après 2 jours de stroke-</a:t>
            </a:r>
            <a:r>
              <a:rPr lang="fr-FR" dirty="0" err="1"/>
              <a:t>play</a:t>
            </a:r>
            <a:r>
              <a:rPr lang="fr-FR" dirty="0"/>
              <a:t>. </a:t>
            </a:r>
          </a:p>
          <a:p>
            <a:r>
              <a:rPr lang="fr-FR" dirty="0"/>
              <a:t>Mont Griffon gagne le match !!! </a:t>
            </a:r>
          </a:p>
          <a:p>
            <a:r>
              <a:rPr lang="fr-FR" sz="2000" b="1" dirty="0"/>
              <a:t>L’équipe monte en 2 </a:t>
            </a:r>
            <a:r>
              <a:rPr lang="fr-FR" sz="2000" b="1" dirty="0" err="1"/>
              <a:t>ème</a:t>
            </a:r>
            <a:r>
              <a:rPr lang="fr-FR" sz="2000" b="1" dirty="0"/>
              <a:t> Division en  2023 et jouera à la MAISON !</a:t>
            </a:r>
          </a:p>
          <a:p>
            <a:r>
              <a:rPr lang="fr-FR" dirty="0"/>
              <a:t> </a:t>
            </a:r>
          </a:p>
        </p:txBody>
      </p:sp>
      <p:pic>
        <p:nvPicPr>
          <p:cNvPr id="40961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068960"/>
            <a:ext cx="549477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520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7990656" cy="432048"/>
          </a:xfrm>
        </p:spPr>
        <p:txBody>
          <a:bodyPr/>
          <a:lstStyle/>
          <a:p>
            <a:r>
              <a:rPr lang="fr-FR" dirty="0"/>
              <a:t>Championnat de France 2éme Division à AIX MARSEILLE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179512" y="1412776"/>
            <a:ext cx="3528392" cy="4104456"/>
          </a:xfrm>
        </p:spPr>
        <p:txBody>
          <a:bodyPr>
            <a:normAutofit fontScale="70000" lnSpcReduction="20000"/>
          </a:bodyPr>
          <a:lstStyle/>
          <a:p>
            <a:r>
              <a:rPr lang="fr-FR" sz="2600" dirty="0">
                <a:latin typeface="Arial" pitchFamily="34" charset="0"/>
                <a:cs typeface="Arial" pitchFamily="34" charset="0"/>
              </a:rPr>
              <a:t>Du 5 au 8 Mai 2022</a:t>
            </a:r>
          </a:p>
          <a:p>
            <a:r>
              <a:rPr lang="fr-FR" sz="2600" dirty="0"/>
              <a:t>Les joueurs :</a:t>
            </a:r>
          </a:p>
          <a:p>
            <a:r>
              <a:rPr lang="fr-FR" sz="2600" dirty="0"/>
              <a:t> David CAMPAGNOL</a:t>
            </a:r>
          </a:p>
          <a:p>
            <a:r>
              <a:rPr lang="fr-FR" sz="2600" dirty="0"/>
              <a:t>Vincent CHERY</a:t>
            </a:r>
          </a:p>
          <a:p>
            <a:r>
              <a:rPr lang="fr-FR" sz="2600" dirty="0"/>
              <a:t> Alexandre GAUSSIN</a:t>
            </a:r>
          </a:p>
          <a:p>
            <a:r>
              <a:rPr lang="fr-FR" sz="2600" dirty="0"/>
              <a:t> Virgile GRUNY MONTRENAUD Andreas HEURTEBIZE</a:t>
            </a:r>
          </a:p>
          <a:p>
            <a:r>
              <a:rPr lang="fr-FR" sz="2600" dirty="0"/>
              <a:t>Augustin LEFEBVRE</a:t>
            </a:r>
          </a:p>
          <a:p>
            <a:r>
              <a:rPr lang="fr-FR" sz="2600" dirty="0"/>
              <a:t> Félix (Junior) RIVOT</a:t>
            </a:r>
          </a:p>
          <a:p>
            <a:endParaRPr lang="fr-FR" sz="2000" dirty="0"/>
          </a:p>
          <a:p>
            <a:r>
              <a:rPr lang="fr-FR" sz="2800" b="1" dirty="0"/>
              <a:t>L’équipe se maintient en 2</a:t>
            </a:r>
            <a:r>
              <a:rPr lang="fr-FR" sz="2800" b="1" baseline="30000" dirty="0"/>
              <a:t>ème</a:t>
            </a:r>
            <a:r>
              <a:rPr lang="fr-FR" sz="2800" b="1" dirty="0"/>
              <a:t> Division et se déplacera à Périgueux en 2023</a:t>
            </a:r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 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pic>
        <p:nvPicPr>
          <p:cNvPr id="39937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340768"/>
            <a:ext cx="511175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69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820472" cy="504056"/>
          </a:xfrm>
        </p:spPr>
        <p:txBody>
          <a:bodyPr/>
          <a:lstStyle/>
          <a:p>
            <a:r>
              <a:rPr lang="fr-FR" dirty="0"/>
              <a:t>INTERCLUBS PAR EQUIPES PROMOTION 2022</a:t>
            </a:r>
            <a:br>
              <a:rPr lang="fr-FR" dirty="0"/>
            </a:br>
            <a:r>
              <a:rPr lang="fr-FR" dirty="0"/>
              <a:t> EQUIPE 2 MESSIEURS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251520" y="1340768"/>
            <a:ext cx="4248472" cy="4752528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/>
              <a:t>6-8 mai 2022 au Golf de Mont Griffon</a:t>
            </a:r>
          </a:p>
          <a:p>
            <a:r>
              <a:rPr lang="fr-FR" sz="1800" dirty="0"/>
              <a:t>21 équipes participantes. </a:t>
            </a:r>
          </a:p>
          <a:p>
            <a:r>
              <a:rPr lang="fr-FR" sz="1800" dirty="0"/>
              <a:t>3 e jour : les 16 premières équipes sont qualifiées pour la phase finale. </a:t>
            </a:r>
          </a:p>
          <a:p>
            <a:r>
              <a:rPr lang="fr-FR" sz="1800" dirty="0"/>
              <a:t>L’équipe de Mont Griffon se trouve en 2e place. L’équipe joue contre La Prée La Rochelle</a:t>
            </a:r>
          </a:p>
          <a:p>
            <a:r>
              <a:rPr lang="fr-FR" sz="1800" dirty="0"/>
              <a:t>Les joueurs :</a:t>
            </a:r>
          </a:p>
          <a:p>
            <a:r>
              <a:rPr lang="fr-FR" sz="1800" dirty="0"/>
              <a:t>Amaury BERTRAND, Mathieu DE FONTENAY, Grégory FRANCOIS, Martin LELIEVRE, Romain LENOIR, Vincent POMARES, Antoine RENAUDEAU </a:t>
            </a:r>
          </a:p>
          <a:p>
            <a:endParaRPr lang="fr-FR" sz="1800" dirty="0">
              <a:latin typeface="Arial" pitchFamily="34" charset="0"/>
              <a:cs typeface="Arial" pitchFamily="34" charset="0"/>
            </a:endParaRPr>
          </a:p>
          <a:p>
            <a:r>
              <a:rPr lang="fr-FR" sz="1800" b="1" dirty="0">
                <a:latin typeface="Arial" pitchFamily="34" charset="0"/>
                <a:cs typeface="Arial" pitchFamily="34" charset="0"/>
              </a:rPr>
              <a:t>L’équipe 2 monte en 2éme Division nationale en 2023 et se déplacera à DIJON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pic>
        <p:nvPicPr>
          <p:cNvPr id="8" name="Image 7" descr="PHOTO-2022-05-09-18-41-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2924944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918648" cy="1162050"/>
          </a:xfrm>
        </p:spPr>
        <p:txBody>
          <a:bodyPr/>
          <a:lstStyle/>
          <a:p>
            <a:r>
              <a:rPr lang="fr-FR" dirty="0"/>
              <a:t>COUPE DE FRANCE PAR EQUIPES MESSIEURS TROPHEE JEAN LIGNEL 9-11 Septembre 2022 Golf de Chamonix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fr-FR" sz="1800" dirty="0"/>
              <a:t>Après 2 jours de stroke-</a:t>
            </a:r>
            <a:r>
              <a:rPr lang="fr-FR" sz="1800" dirty="0" err="1"/>
              <a:t>play</a:t>
            </a:r>
            <a:r>
              <a:rPr lang="fr-FR" sz="1800" dirty="0"/>
              <a:t>, Mont Griffon est en 30e place. L’aventure s’arrête là pour 2022. (Pour info, l’équipe gagnante était Cannes-Mougins.) </a:t>
            </a:r>
          </a:p>
          <a:p>
            <a:endParaRPr lang="fr-FR" sz="1800" dirty="0"/>
          </a:p>
          <a:p>
            <a:r>
              <a:rPr lang="fr-FR" sz="1800" dirty="0"/>
              <a:t>Les joueurs: </a:t>
            </a:r>
          </a:p>
          <a:p>
            <a:r>
              <a:rPr lang="fr-FR" sz="1800" dirty="0"/>
              <a:t>Maxime BOUCHER</a:t>
            </a:r>
          </a:p>
          <a:p>
            <a:r>
              <a:rPr lang="fr-FR" sz="1800" dirty="0"/>
              <a:t>Alexandre GAUSSIN</a:t>
            </a:r>
          </a:p>
          <a:p>
            <a:r>
              <a:rPr lang="fr-FR" sz="1800" dirty="0"/>
              <a:t>Virgile GRUNY MONTRENAUD </a:t>
            </a:r>
          </a:p>
          <a:p>
            <a:r>
              <a:rPr lang="fr-FR" sz="1800" dirty="0"/>
              <a:t> Augustin LEFEBVRE </a:t>
            </a:r>
          </a:p>
          <a:p>
            <a:endParaRPr lang="fr-FR" sz="1800" dirty="0"/>
          </a:p>
          <a:p>
            <a:r>
              <a:rPr lang="fr-FR" sz="1800" dirty="0"/>
              <a:t>capitaine : Alain CRESPO 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556792"/>
            <a:ext cx="511175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19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0"/>
            <a:ext cx="6694512" cy="1162050"/>
          </a:xfrm>
        </p:spPr>
        <p:txBody>
          <a:bodyPr/>
          <a:lstStyle/>
          <a:p>
            <a:r>
              <a:rPr lang="fr-FR" dirty="0"/>
              <a:t>Equipe Hommes coupe de Paris 2022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340768"/>
            <a:ext cx="7990656" cy="4907632"/>
          </a:xfrm>
        </p:spPr>
        <p:txBody>
          <a:bodyPr>
            <a:normAutofit/>
          </a:bodyPr>
          <a:lstStyle/>
          <a:p>
            <a:r>
              <a:rPr lang="fr-FR" sz="2000" b="1" dirty="0">
                <a:latin typeface="Arial" pitchFamily="34" charset="0"/>
                <a:cs typeface="Arial" pitchFamily="34" charset="0"/>
              </a:rPr>
              <a:t>Capitaine Richard GERMAIN</a:t>
            </a:r>
          </a:p>
          <a:p>
            <a:endParaRPr lang="fr-FR" sz="2000" b="1" dirty="0">
              <a:latin typeface="Arial" pitchFamily="34" charset="0"/>
              <a:cs typeface="Arial" pitchFamily="34" charset="0"/>
            </a:endParaRPr>
          </a:p>
          <a:p>
            <a:r>
              <a:rPr lang="fr-FR" sz="2000" dirty="0"/>
              <a:t>3 e tour 4 décembre 2022 Mont Griffon joue contre Fontainebleau à Fontainebleau Défaite pour Mont Griffon. </a:t>
            </a:r>
          </a:p>
          <a:p>
            <a:r>
              <a:rPr lang="fr-FR" sz="2000" dirty="0"/>
              <a:t>4 e tour 11 décembre 2022 Mont Griffon joue contre </a:t>
            </a:r>
            <a:r>
              <a:rPr lang="fr-FR" sz="2000" dirty="0" err="1"/>
              <a:t>Feucherolles</a:t>
            </a:r>
            <a:r>
              <a:rPr lang="fr-FR" sz="2000" dirty="0"/>
              <a:t> à Mont Griffon Victoire pour Mont Griffon !!!!!! </a:t>
            </a:r>
          </a:p>
          <a:p>
            <a:r>
              <a:rPr lang="fr-FR" sz="2000" dirty="0"/>
              <a:t>Les joueurs qui ont participé :</a:t>
            </a:r>
          </a:p>
          <a:p>
            <a:r>
              <a:rPr lang="fr-FR" sz="2000" dirty="0"/>
              <a:t> Hubert ABELA, Laurent BACHY, Amaury BERTRAND, Jean-Pierre CARAI, Patrick CHANON, Romain CRESPO, Philippe DARCET, Aurélien DIDIER, </a:t>
            </a:r>
            <a:r>
              <a:rPr lang="fr-FR" sz="2000" dirty="0" err="1"/>
              <a:t>Maxim</a:t>
            </a:r>
            <a:r>
              <a:rPr lang="fr-FR" sz="2000" dirty="0"/>
              <a:t> DURNICKI, Gregory FRANCOIS, Richard GERMAIN, Jean-Luc GIORLANDO, Eric HAMERS, Frédéric LE POTTIER, Oscar ROUGE-MARY, Thierry SILVA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  <a:p>
            <a:endParaRPr lang="fr-FR" sz="2000" b="1" dirty="0">
              <a:latin typeface="Arial" pitchFamily="34" charset="0"/>
              <a:cs typeface="Arial" pitchFamily="34" charset="0"/>
            </a:endParaRPr>
          </a:p>
          <a:p>
            <a:endParaRPr lang="fr-FR" sz="2000" dirty="0"/>
          </a:p>
          <a:p>
            <a:endParaRPr lang="fr-FR" sz="2000" dirty="0">
              <a:latin typeface="Arial" pitchFamily="34" charset="0"/>
              <a:cs typeface="Arial" pitchFamily="34" charset="0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</p:spTree>
    <p:extLst>
      <p:ext uri="{BB962C8B-B14F-4D97-AF65-F5344CB8AC3E}">
        <p14:creationId xmlns:p14="http://schemas.microsoft.com/office/powerpoint/2010/main" val="19716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CHAMPIONNAT DE FRANCE PAR EQUIPES SENIORS 2 2022</a:t>
            </a:r>
            <a:br>
              <a:rPr lang="fr-FR" sz="2800" dirty="0"/>
            </a:br>
            <a:r>
              <a:rPr lang="fr-FR" sz="2800" dirty="0"/>
              <a:t> 2 e DIVISION (VETERANS)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sz="2400" dirty="0"/>
              <a:t>6-8 septembre 2022 au Golf du Champ de Bataille </a:t>
            </a:r>
          </a:p>
          <a:p>
            <a:endParaRPr lang="fr-FR" dirty="0"/>
          </a:p>
          <a:p>
            <a:r>
              <a:rPr lang="fr-FR" sz="2000" dirty="0"/>
              <a:t>24 équipes participantes </a:t>
            </a:r>
          </a:p>
          <a:p>
            <a:r>
              <a:rPr lang="fr-FR" sz="2000" dirty="0"/>
              <a:t>Formule de jeu : 2 jours en stroke-</a:t>
            </a:r>
            <a:r>
              <a:rPr lang="fr-FR" sz="2000" dirty="0" err="1"/>
              <a:t>play</a:t>
            </a:r>
            <a:r>
              <a:rPr lang="fr-FR" sz="2000" dirty="0"/>
              <a:t> </a:t>
            </a:r>
          </a:p>
          <a:p>
            <a:r>
              <a:rPr lang="fr-FR" sz="2000" dirty="0"/>
              <a:t>3 e jour : les 8 meilleures équipes jouent la montée en 1 ère Division Nationale, et les 16 équipes suivantes jouent pour le maintien en 2e Division</a:t>
            </a:r>
          </a:p>
          <a:p>
            <a:r>
              <a:rPr lang="fr-FR" sz="2000" dirty="0"/>
              <a:t>Après les 2 jours de stroke-</a:t>
            </a:r>
            <a:r>
              <a:rPr lang="fr-FR" sz="2000" dirty="0" err="1"/>
              <a:t>play</a:t>
            </a:r>
            <a:r>
              <a:rPr lang="fr-FR" sz="2000" dirty="0"/>
              <a:t>, l’équipe de Mont Griffon se trouve en 15 e place et doit jouer pour le maintien en 2 e division nationale. </a:t>
            </a:r>
          </a:p>
          <a:p>
            <a:r>
              <a:rPr lang="fr-FR" sz="2000" dirty="0"/>
              <a:t>Mont Griffon joue contre Limoges, et perd le match.</a:t>
            </a:r>
          </a:p>
          <a:p>
            <a:r>
              <a:rPr lang="fr-FR" sz="2000" dirty="0"/>
              <a:t>Les joueurs : JP.CARAI,JP DE FIERKOWSKY,P.LENOIR,J.VASSEUR et JP.VERHE</a:t>
            </a:r>
          </a:p>
          <a:p>
            <a:endParaRPr lang="fr-FR" sz="2000" dirty="0"/>
          </a:p>
          <a:p>
            <a:r>
              <a:rPr lang="fr-FR" sz="2000" b="1" dirty="0"/>
              <a:t> L’équipe descend en 3 e Division Nationale pour 2023 </a:t>
            </a:r>
            <a:r>
              <a:rPr lang="fr-FR" b="1" dirty="0"/>
              <a:t>! 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pic>
        <p:nvPicPr>
          <p:cNvPr id="38914" name="Picture 2" descr="C:\Users\Patrick\Downloads\2e Div Seniors 2  Champ de Bataille sept2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940209" y="2584361"/>
            <a:ext cx="40386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81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774632" cy="1162050"/>
          </a:xfrm>
        </p:spPr>
        <p:txBody>
          <a:bodyPr/>
          <a:lstStyle/>
          <a:p>
            <a:r>
              <a:rPr lang="fr-FR" dirty="0"/>
              <a:t>CHAMPIONNAT DE FRANCE PAR EQUIPES 2022</a:t>
            </a:r>
            <a:br>
              <a:rPr lang="fr-FR" dirty="0"/>
            </a:br>
            <a:r>
              <a:rPr lang="fr-FR" dirty="0"/>
              <a:t> 4 e DIVISION SENIORS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844824"/>
            <a:ext cx="7918648" cy="4680520"/>
          </a:xfrm>
        </p:spPr>
        <p:txBody>
          <a:bodyPr>
            <a:normAutofit lnSpcReduction="10000"/>
          </a:bodyPr>
          <a:lstStyle/>
          <a:p>
            <a:r>
              <a:rPr lang="fr-FR" sz="2400" b="1" dirty="0"/>
              <a:t>23 - 25 septembre 2022 au Golf de Meaux-</a:t>
            </a:r>
            <a:r>
              <a:rPr lang="fr-FR" sz="2400" b="1" dirty="0" err="1"/>
              <a:t>Boutigny</a:t>
            </a:r>
            <a:endParaRPr lang="fr-FR" sz="2400" b="1" dirty="0"/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sz="2000" dirty="0"/>
              <a:t>16 équipes participantes </a:t>
            </a:r>
          </a:p>
          <a:p>
            <a:r>
              <a:rPr lang="fr-FR" sz="2000" dirty="0"/>
              <a:t>Formule de jeu : 2 jours en stroke-</a:t>
            </a:r>
            <a:r>
              <a:rPr lang="fr-FR" sz="2000" dirty="0" err="1"/>
              <a:t>play</a:t>
            </a:r>
            <a:r>
              <a:rPr lang="fr-FR" sz="2000" dirty="0"/>
              <a:t> </a:t>
            </a:r>
          </a:p>
          <a:p>
            <a:r>
              <a:rPr lang="fr-FR" sz="2000" dirty="0"/>
              <a:t> 3 e jour : les 8 meilleures équipes jouent la montée en 3e Division Nationale, et les 8 équipes suivantes jouent pour le maintien en 4e Division. </a:t>
            </a:r>
          </a:p>
          <a:p>
            <a:r>
              <a:rPr lang="fr-FR" sz="2000" dirty="0"/>
              <a:t>Après 2 jours de stroke-</a:t>
            </a:r>
            <a:r>
              <a:rPr lang="fr-FR" sz="2000" dirty="0" err="1"/>
              <a:t>play</a:t>
            </a:r>
            <a:r>
              <a:rPr lang="fr-FR" sz="2000" dirty="0"/>
              <a:t>, l’équipe de Mont Griffon se trouve en 10 e place et joue contre </a:t>
            </a:r>
            <a:r>
              <a:rPr lang="fr-FR" sz="2000" dirty="0" err="1"/>
              <a:t>Ammerschwihr</a:t>
            </a:r>
            <a:r>
              <a:rPr lang="fr-FR" sz="2000" dirty="0"/>
              <a:t>. </a:t>
            </a:r>
          </a:p>
          <a:p>
            <a:r>
              <a:rPr lang="fr-FR" sz="2000" dirty="0"/>
              <a:t>Les joueurs : JP.CARAI,P.CHANON, JP DE </a:t>
            </a:r>
            <a:r>
              <a:rPr lang="fr-FR" sz="2000" err="1"/>
              <a:t>FIERKOWSKY</a:t>
            </a:r>
            <a:r>
              <a:rPr lang="fr-FR" sz="2000"/>
              <a:t>, St.FORTIER</a:t>
            </a:r>
            <a:r>
              <a:rPr lang="fr-FR" sz="2000" dirty="0"/>
              <a:t>,C.NAVES et </a:t>
            </a:r>
            <a:r>
              <a:rPr lang="fr-FR" sz="2000" dirty="0" err="1"/>
              <a:t>Th.SILVA</a:t>
            </a:r>
            <a:br>
              <a:rPr lang="fr-FR" sz="2000" dirty="0"/>
            </a:br>
            <a:endParaRPr lang="fr-FR" sz="2000" dirty="0"/>
          </a:p>
          <a:p>
            <a:endParaRPr lang="fr-FR" dirty="0"/>
          </a:p>
          <a:p>
            <a:r>
              <a:rPr lang="fr-FR" sz="2000" b="1" dirty="0"/>
              <a:t>Notre équipe remporte le match ! L’équipe reste en 4e Division pour 2022 !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7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25452" y="407988"/>
            <a:ext cx="8261351" cy="103981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ＭＳ Ｐゴシック" pitchFamily="5" charset="-128"/>
                <a:cs typeface="ＭＳ Ｐゴシック" pitchFamily="5" charset="-128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 sz="3200" b="1" dirty="0">
                <a:latin typeface="+mn-lt"/>
              </a:rPr>
              <a:t>QUORUM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15616" y="2204864"/>
            <a:ext cx="7704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n-lt"/>
              </a:rPr>
              <a:t>Membres AS 2023 ayant droit de vote : 223	</a:t>
            </a:r>
          </a:p>
          <a:p>
            <a:endParaRPr lang="fr-FR" sz="2400" dirty="0">
              <a:latin typeface="+mn-lt"/>
            </a:endParaRPr>
          </a:p>
          <a:p>
            <a:r>
              <a:rPr lang="fr-FR" sz="2400" dirty="0">
                <a:latin typeface="+mn-lt"/>
              </a:rPr>
              <a:t>Présents et représentés :	84</a:t>
            </a:r>
          </a:p>
          <a:p>
            <a:endParaRPr lang="fr-FR" sz="2400" dirty="0">
              <a:latin typeface="+mn-lt"/>
            </a:endParaRPr>
          </a:p>
          <a:p>
            <a:r>
              <a:rPr lang="fr-FR" sz="2400" dirty="0">
                <a:latin typeface="+mn-lt"/>
              </a:rPr>
              <a:t>Quorum :     56</a:t>
            </a:r>
          </a:p>
          <a:p>
            <a:r>
              <a:rPr lang="fr-FR" sz="2400" dirty="0">
                <a:latin typeface="+mn-lt"/>
              </a:rPr>
              <a:t> 	</a:t>
            </a:r>
          </a:p>
          <a:p>
            <a:r>
              <a:rPr lang="fr-FR" sz="2400" dirty="0">
                <a:latin typeface="+mn-lt"/>
              </a:rPr>
              <a:t>L’assemblée peut valablement délibérer 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3568" y="1628800"/>
            <a:ext cx="8062664" cy="4572000"/>
          </a:xfrm>
        </p:spPr>
        <p:txBody>
          <a:bodyPr/>
          <a:lstStyle/>
          <a:p>
            <a:endParaRPr lang="fr-FR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 PREMIERE DAMES</a:t>
            </a: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CAPITAINE HEDIKA BOROS</a:t>
            </a:r>
            <a:r>
              <a:rPr lang="fr-FR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0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488832" cy="792088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EQUIPE PREMIERE DAMES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CAPITAINE HEDIKA BOROS			              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9635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17" y="1412776"/>
            <a:ext cx="6445367" cy="48370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30401" y="1628799"/>
            <a:ext cx="3350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2ème Div Senior 2022</a:t>
            </a:r>
          </a:p>
        </p:txBody>
      </p:sp>
    </p:spTree>
    <p:extLst>
      <p:ext uri="{BB962C8B-B14F-4D97-AF65-F5344CB8AC3E}">
        <p14:creationId xmlns:p14="http://schemas.microsoft.com/office/powerpoint/2010/main" val="44961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772816"/>
            <a:ext cx="8496944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/>
              <a:t>2</a:t>
            </a:r>
            <a:r>
              <a:rPr lang="fr-FR" sz="2400" baseline="30000" dirty="0"/>
              <a:t>ème</a:t>
            </a:r>
            <a:r>
              <a:rPr lang="fr-FR" sz="2400" dirty="0"/>
              <a:t> Division Senior Dames </a:t>
            </a:r>
          </a:p>
          <a:p>
            <a:pPr marL="0" indent="0">
              <a:buNone/>
            </a:pPr>
            <a:r>
              <a:rPr lang="fr-FR" sz="2400" dirty="0">
                <a:sym typeface="Wingdings" panose="05000000000000000000" pitchFamily="2" charset="2"/>
              </a:rPr>
              <a:t>	 </a:t>
            </a:r>
            <a:r>
              <a:rPr lang="fr-FR" sz="2400" dirty="0"/>
              <a:t>se jouait cette année au golf de l'Ile d'Or!</a:t>
            </a:r>
          </a:p>
          <a:p>
            <a:pPr marL="0" indent="0">
              <a:buNone/>
            </a:pPr>
            <a:r>
              <a:rPr lang="fr-FR" sz="2000" dirty="0">
                <a:sym typeface="Wingdings" panose="05000000000000000000" pitchFamily="2" charset="2"/>
              </a:rPr>
              <a:t>	 </a:t>
            </a:r>
            <a:r>
              <a:rPr lang="fr-FR" sz="2400" dirty="0"/>
              <a:t>Le règlement a changé cette année la poule 	comprenait 24 clubs (au lieu de 16 ) 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400" dirty="0"/>
              <a:t>Nous avons battu le golf de Domont en barrage avec notre équipe composée de : </a:t>
            </a:r>
          </a:p>
          <a:p>
            <a:pPr marL="0" indent="0">
              <a:buNone/>
            </a:pPr>
            <a:r>
              <a:rPr lang="fr-FR" sz="2400" dirty="0"/>
              <a:t>Carole Guaresi, ,Sheila Calenborne, Viviane Dhaemers,  Wivian Greisen et Catherine </a:t>
            </a:r>
            <a:r>
              <a:rPr lang="fr-FR" sz="2400" dirty="0" err="1"/>
              <a:t>Schou</a:t>
            </a: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 </a:t>
            </a:r>
          </a:p>
          <a:p>
            <a:pPr marL="0" indent="0" algn="ctr">
              <a:buNone/>
            </a:pPr>
            <a:r>
              <a:rPr lang="fr-FR" sz="2400" dirty="0"/>
              <a:t>L'équipe Senior Dames se maintient en 2e Division nationale.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EQUIPE PREMIERE DAMES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CAPITAINE HEDIKA BOROS			               (2/4)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497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700808"/>
            <a:ext cx="8208912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En 2022 nous n’avons pas eu de réussite dans les épreuves de ligue , plus aucune jeune fille , des joueuses senior blessées , mais nous gardons le titre de la dernière édition de la « Coupe Fabienne Lecasble »  qui malheureusement n’existe plus depuis la fusion des </a:t>
            </a:r>
            <a:r>
              <a:rPr lang="fr-FR" sz="2000"/>
              <a:t>2 ligues Paris &amp; Ile de France</a:t>
            </a: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br>
              <a:rPr lang="fr-FR" dirty="0"/>
            </a:b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EQUIPE PREMIERE DAMES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CAPITAINE HEDIKA BOROS			               (3/4)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68536"/>
            <a:ext cx="3960440" cy="2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852936"/>
            <a:ext cx="8229600" cy="1853560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Durant mes 22 années de capitanat nous avons partagé avec mon équipe des moments extraordinaires , très forts , j’en suis très heureuse et souhaite maintenant le meilleur à la nouvelle capitaine et son adjointe !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EQUIPE PREMIERE DAMES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CAPITAINE HEDIKA BOROS			               (4/4)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86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ECOLE DE GOLF 2022</a:t>
            </a:r>
          </a:p>
          <a:p>
            <a:pPr marL="0" indent="0" algn="ctr">
              <a:buNone/>
            </a:pPr>
            <a:endParaRPr lang="fr-FR" sz="4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Arlene MLODZIK	</a:t>
            </a:r>
          </a:p>
          <a:p>
            <a:pPr marL="0" indent="0" algn="ctr">
              <a:buNone/>
            </a:pP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Responsable Jeunes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3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idx="1"/>
          </p:nvPr>
        </p:nvSpPr>
        <p:spPr>
          <a:xfrm>
            <a:off x="179512" y="1484784"/>
            <a:ext cx="8964488" cy="4749160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fr-FR" sz="2100" dirty="0"/>
              <a:t>101 jeunes à l’EDG    sept 2022      71 garçons,  30 filles        (42 %)   </a:t>
            </a:r>
          </a:p>
          <a:p>
            <a:pPr marL="0" indent="0">
              <a:buNone/>
            </a:pPr>
            <a:r>
              <a:rPr lang="fr-FR" sz="2100" dirty="0"/>
              <a:t>                  </a:t>
            </a:r>
            <a:r>
              <a:rPr lang="fr-FR" sz="2100" dirty="0" err="1"/>
              <a:t>under</a:t>
            </a:r>
            <a:r>
              <a:rPr lang="fr-FR" sz="2100" dirty="0"/>
              <a:t> 12      73 jeunes,   52 garçons/21 filles        (40%)</a:t>
            </a:r>
          </a:p>
          <a:p>
            <a:pPr marL="0" indent="0">
              <a:buNone/>
            </a:pPr>
            <a:endParaRPr lang="fr-FR" sz="2100" dirty="0"/>
          </a:p>
          <a:p>
            <a:pPr marL="0" indent="0">
              <a:buNone/>
            </a:pPr>
            <a:r>
              <a:rPr lang="fr-FR" sz="2100" dirty="0"/>
              <a:t>9 compétitions EDG  en 2022          -   4 sur Les Lacs     18 trous         61 participants </a:t>
            </a:r>
          </a:p>
          <a:p>
            <a:pPr marL="0" indent="0">
              <a:buNone/>
            </a:pPr>
            <a:r>
              <a:rPr lang="fr-FR" sz="21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</a:t>
            </a:r>
            <a:r>
              <a:rPr lang="fr-FR" sz="2100" dirty="0"/>
              <a:t>-  5 sur La Forêt      9 trous         78 participants</a:t>
            </a:r>
          </a:p>
          <a:p>
            <a:pPr marL="0" indent="0">
              <a:buNone/>
            </a:pPr>
            <a:r>
              <a:rPr lang="fr-FR" sz="2100" dirty="0"/>
              <a:t>6 passages de drapeaux                    -  62 drapeaux validés</a:t>
            </a:r>
          </a:p>
          <a:p>
            <a:pPr marL="0" indent="0">
              <a:buNone/>
            </a:pPr>
            <a:endParaRPr lang="fr-FR" sz="2100" dirty="0"/>
          </a:p>
          <a:p>
            <a:pPr marL="0" indent="0">
              <a:buNone/>
            </a:pPr>
            <a:r>
              <a:rPr lang="fr-FR" sz="2100" dirty="0"/>
              <a:t>Fête de fin d’année  18 juin 2022     -  38 participants   								(scramble à 2 parent/enfant)</a:t>
            </a:r>
          </a:p>
          <a:p>
            <a:pPr marL="0" indent="0">
              <a:buNone/>
            </a:pPr>
            <a:r>
              <a:rPr lang="fr-FR" sz="2100" dirty="0"/>
              <a:t>Fête  de Noël  10 décembre 2022     -   54 participants      						 		(scramble à 2 parent/enfant)</a:t>
            </a:r>
          </a:p>
          <a:p>
            <a:pPr marL="0" indent="0">
              <a:buNone/>
            </a:pP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1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3528" y="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ECOLE DE GOLF 2022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Arlene MLODZIK					(1/7)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74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  <a:p>
            <a:pPr marL="400050" lvl="1" indent="0">
              <a:buFont typeface="Arial" charset="0"/>
              <a:buChar char="•"/>
            </a:pPr>
            <a:r>
              <a:rPr lang="fr-FR" sz="7200" b="1" dirty="0"/>
              <a:t>         Tour des Poucets par Equipes                 avril/mai/juin</a:t>
            </a:r>
          </a:p>
          <a:p>
            <a:pPr marL="400050" lvl="1" indent="0">
              <a:buNone/>
            </a:pPr>
            <a:r>
              <a:rPr lang="fr-FR" sz="7200" dirty="0"/>
              <a:t>          3 rencontres  :  Hermitage, Saint Ouen, </a:t>
            </a:r>
            <a:r>
              <a:rPr lang="fr-FR" sz="7200" dirty="0" err="1"/>
              <a:t>Bellefontaine</a:t>
            </a:r>
            <a:r>
              <a:rPr lang="fr-FR" sz="7200" dirty="0"/>
              <a:t> (La Finale)</a:t>
            </a:r>
          </a:p>
          <a:p>
            <a:pPr marL="400050" lvl="1" indent="0">
              <a:buNone/>
            </a:pPr>
            <a:r>
              <a:rPr lang="fr-FR" sz="7200" dirty="0"/>
              <a:t>	Classement des 5 clubs du Val d’Oise :  1</a:t>
            </a:r>
            <a:r>
              <a:rPr lang="fr-FR" sz="7200" baseline="30000" dirty="0"/>
              <a:t>ère</a:t>
            </a:r>
            <a:r>
              <a:rPr lang="fr-FR" sz="7200" dirty="0"/>
              <a:t>  Mont Griffon</a:t>
            </a:r>
          </a:p>
          <a:p>
            <a:pPr marL="400050" lvl="1" indent="0">
              <a:buNone/>
            </a:pPr>
            <a:r>
              <a:rPr lang="fr-FR" sz="7200" dirty="0"/>
              <a:t> La Finale   le 5 juillet à Isabella   -  MG n’avait pas d’équipe complète (</a:t>
            </a:r>
            <a:r>
              <a:rPr lang="fr-FR" sz="7200" dirty="0" err="1"/>
              <a:t>covid</a:t>
            </a:r>
            <a:r>
              <a:rPr lang="fr-FR" sz="7200" dirty="0"/>
              <a:t>)</a:t>
            </a:r>
          </a:p>
          <a:p>
            <a:pPr marL="400050" lvl="1" indent="0">
              <a:buNone/>
            </a:pPr>
            <a:endParaRPr lang="fr-FR" sz="7200" dirty="0"/>
          </a:p>
          <a:p>
            <a:pPr marL="400050" lvl="1" indent="0">
              <a:buFont typeface="Arial" charset="0"/>
              <a:buChar char="•"/>
            </a:pPr>
            <a:r>
              <a:rPr lang="fr-FR" sz="6800" b="1" dirty="0"/>
              <a:t>         Challenge EDG par Equipes U14	avril/juin</a:t>
            </a:r>
          </a:p>
          <a:p>
            <a:pPr marL="1943100" lvl="2" indent="-1143000">
              <a:buNone/>
            </a:pPr>
            <a:r>
              <a:rPr lang="fr-FR" sz="6400" dirty="0"/>
              <a:t>    2  rencontres  :     Cergy et Domont</a:t>
            </a:r>
          </a:p>
          <a:p>
            <a:pPr marL="1943100" lvl="2" indent="-1143000">
              <a:buNone/>
            </a:pPr>
            <a:r>
              <a:rPr lang="fr-FR" sz="6400" dirty="0"/>
              <a:t>    Classement des 3 clubs du Val d’Oise :     3</a:t>
            </a:r>
            <a:r>
              <a:rPr lang="fr-FR" sz="6400" baseline="30000" dirty="0"/>
              <a:t>e</a:t>
            </a:r>
            <a:r>
              <a:rPr lang="fr-FR" sz="6400" dirty="0"/>
              <a:t> Mont Griffon</a:t>
            </a:r>
          </a:p>
          <a:p>
            <a:pPr marL="1943100" lvl="2" indent="-1143000">
              <a:buAutoNum type="arabicPlain" startAt="2"/>
            </a:pPr>
            <a:endParaRPr lang="fr-FR" sz="6400" dirty="0"/>
          </a:p>
          <a:p>
            <a:pPr marL="400050" lvl="1" indent="0">
              <a:buFont typeface="Arial" charset="0"/>
              <a:buChar char="•"/>
            </a:pPr>
            <a:r>
              <a:rPr lang="fr-FR" sz="7200" b="1" dirty="0"/>
              <a:t> Petits Golfeurs U10 du Val d’Oise	</a:t>
            </a:r>
            <a:r>
              <a:rPr lang="fr-FR" sz="7200" b="1" dirty="0" err="1"/>
              <a:t>oct</a:t>
            </a:r>
            <a:r>
              <a:rPr lang="fr-FR" sz="7200" b="1" dirty="0"/>
              <a:t> - </a:t>
            </a:r>
            <a:r>
              <a:rPr lang="fr-FR" sz="7200" b="1" dirty="0" err="1"/>
              <a:t>nov</a:t>
            </a:r>
            <a:r>
              <a:rPr lang="fr-FR" sz="7200" b="1" dirty="0"/>
              <a:t>                                 </a:t>
            </a:r>
          </a:p>
          <a:p>
            <a:pPr marL="400050" lvl="1" indent="0">
              <a:buFont typeface="Arial" charset="0"/>
              <a:buChar char="•"/>
            </a:pPr>
            <a:r>
              <a:rPr lang="fr-FR" sz="7200" dirty="0"/>
              <a:t>	3 rencontres :  l’Hermitage, Saint Ouen l’Aumône, Gonesse  (La Finale)</a:t>
            </a:r>
          </a:p>
          <a:p>
            <a:pPr marL="400050" lvl="1" indent="0">
              <a:buNone/>
            </a:pPr>
            <a:endParaRPr lang="fr-FR" sz="7200" dirty="0"/>
          </a:p>
          <a:p>
            <a:pPr marL="400050" lvl="1" indent="0">
              <a:buNone/>
            </a:pPr>
            <a:r>
              <a:rPr lang="fr-FR" sz="7200" dirty="0"/>
              <a:t>	Classement des  6  clubs du Val d’Oise :   4e</a:t>
            </a:r>
            <a:r>
              <a:rPr lang="fr-FR" sz="7200" b="1" dirty="0"/>
              <a:t> </a:t>
            </a:r>
            <a:r>
              <a:rPr lang="fr-FR" sz="7200" dirty="0"/>
              <a:t>Mont Griffon</a:t>
            </a:r>
          </a:p>
          <a:p>
            <a:pPr marL="400050" lvl="1" indent="0">
              <a:buNone/>
            </a:pPr>
            <a:r>
              <a:rPr lang="fr-FR" sz="7200" dirty="0"/>
              <a:t>          Meilleur score  :  </a:t>
            </a:r>
            <a:r>
              <a:rPr lang="fr-FR" sz="7200" b="1" dirty="0" err="1"/>
              <a:t>Noa</a:t>
            </a:r>
            <a:r>
              <a:rPr lang="fr-FR" sz="7200" b="1" dirty="0"/>
              <a:t> BEE</a:t>
            </a:r>
            <a:r>
              <a:rPr lang="fr-FR" sz="7200" dirty="0"/>
              <a:t>		  5</a:t>
            </a:r>
            <a:r>
              <a:rPr lang="fr-FR" sz="7200" b="1" baseline="30000" dirty="0"/>
              <a:t>e</a:t>
            </a:r>
            <a:r>
              <a:rPr lang="fr-FR" sz="7200" b="1" dirty="0"/>
              <a:t> </a:t>
            </a:r>
            <a:r>
              <a:rPr lang="fr-FR" sz="7200" dirty="0"/>
              <a:t>sur 37 garçons</a:t>
            </a:r>
          </a:p>
          <a:p>
            <a:pPr marL="400050" lvl="1" indent="0">
              <a:buNone/>
            </a:pPr>
            <a:r>
              <a:rPr lang="fr-FR" sz="7200" b="1" dirty="0"/>
              <a:t>                                         </a:t>
            </a:r>
            <a:r>
              <a:rPr lang="fr-FR" sz="7200" b="1" dirty="0" err="1"/>
              <a:t>Alya</a:t>
            </a:r>
            <a:r>
              <a:rPr lang="fr-FR" sz="7200" b="1" dirty="0"/>
              <a:t> </a:t>
            </a:r>
            <a:r>
              <a:rPr lang="fr-FR" sz="7200" b="1" dirty="0" err="1"/>
              <a:t>Ema</a:t>
            </a:r>
            <a:r>
              <a:rPr lang="fr-FR" sz="7200" b="1" dirty="0"/>
              <a:t> LAABIDI	   </a:t>
            </a:r>
            <a:r>
              <a:rPr lang="fr-FR" sz="7200" dirty="0"/>
              <a:t>3</a:t>
            </a:r>
            <a:r>
              <a:rPr lang="fr-FR" sz="7200" baseline="30000" dirty="0"/>
              <a:t>e</a:t>
            </a:r>
            <a:r>
              <a:rPr lang="fr-FR" sz="7200" dirty="0"/>
              <a:t> sur 8 filles</a:t>
            </a:r>
            <a:endParaRPr lang="fr-FR" sz="6400" dirty="0"/>
          </a:p>
          <a:p>
            <a:pPr marL="1943100" lvl="2" indent="-1143000">
              <a:buAutoNum type="arabicPlain" startAt="2"/>
            </a:pPr>
            <a:endParaRPr lang="fr-FR" sz="6400" dirty="0"/>
          </a:p>
          <a:p>
            <a:pPr marL="1943100" lvl="2" indent="-1143000">
              <a:buAutoNum type="arabicPlain" startAt="2"/>
            </a:pPr>
            <a:endParaRPr lang="fr-FR" sz="6400" dirty="0"/>
          </a:p>
          <a:p>
            <a:pPr marL="1943100" lvl="2" indent="-1143000">
              <a:buAutoNum type="arabicPlain" startAt="2"/>
            </a:pPr>
            <a:endParaRPr lang="fr-FR" sz="6400" dirty="0"/>
          </a:p>
          <a:p>
            <a:pPr marL="1943100" lvl="2" indent="-1143000">
              <a:buAutoNum type="arabicPlain" startAt="2"/>
            </a:pPr>
            <a:endParaRPr lang="fr-FR" sz="6400" dirty="0"/>
          </a:p>
          <a:p>
            <a:pPr marL="1943100" lvl="2" indent="-1143000">
              <a:buAutoNum type="arabicPlain" startAt="2"/>
            </a:pPr>
            <a:endParaRPr lang="fr-FR" sz="6400" dirty="0"/>
          </a:p>
          <a:p>
            <a:pPr marL="1943100" lvl="2" indent="-1143000">
              <a:buAutoNum type="arabicPlain" startAt="2"/>
            </a:pPr>
            <a:endParaRPr lang="fr-FR" sz="6400" dirty="0"/>
          </a:p>
          <a:p>
            <a:pPr marL="1943100" lvl="2" indent="-1143000">
              <a:buAutoNum type="arabicPlain" startAt="2"/>
            </a:pPr>
            <a:endParaRPr lang="fr-FR" sz="6400" dirty="0"/>
          </a:p>
          <a:p>
            <a:pPr marL="1943100" lvl="2" indent="-1143000">
              <a:buAutoNum type="arabicPlain" startAt="2"/>
            </a:pPr>
            <a:endParaRPr lang="fr-FR" sz="6400" dirty="0"/>
          </a:p>
          <a:p>
            <a:pPr marL="400050" lvl="1" indent="0">
              <a:buFont typeface="Arial" charset="0"/>
              <a:buChar char="•"/>
            </a:pPr>
            <a:endParaRPr lang="fr-FR" sz="7200" dirty="0"/>
          </a:p>
          <a:p>
            <a:pPr marL="0" indent="0">
              <a:buFont typeface="Arial" charset="0"/>
              <a:buChar char="•"/>
            </a:pPr>
            <a:endParaRPr lang="fr-FR" sz="7200" dirty="0"/>
          </a:p>
          <a:p>
            <a:pPr marL="0" indent="0">
              <a:buFont typeface="Arial" charset="0"/>
              <a:buChar char="•"/>
            </a:pPr>
            <a:endParaRPr lang="fr-FR" sz="4500" dirty="0"/>
          </a:p>
          <a:p>
            <a:pPr marL="0" indent="0">
              <a:buFont typeface="Arial" charset="0"/>
              <a:buChar char="•"/>
            </a:pPr>
            <a:endParaRPr lang="fr-FR" sz="1800" dirty="0"/>
          </a:p>
          <a:p>
            <a:pPr marL="0" indent="0">
              <a:buFont typeface="Arial" charset="0"/>
              <a:buChar char="•"/>
            </a:pPr>
            <a:endParaRPr lang="fr-FR" sz="1800" dirty="0"/>
          </a:p>
          <a:p>
            <a:pPr marL="0" indent="0">
              <a:buNone/>
            </a:pPr>
            <a:r>
              <a:rPr lang="fr-FR" sz="1800" b="1" dirty="0"/>
              <a:t>                                 </a:t>
            </a:r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576064"/>
          </a:xfrm>
        </p:spPr>
        <p:txBody>
          <a:bodyPr>
            <a:normAutofit fontScale="90000"/>
          </a:bodyPr>
          <a:lstStyle/>
          <a:p>
            <a:br>
              <a:rPr lang="fr-FR" b="1" dirty="0">
                <a:solidFill>
                  <a:schemeClr val="accent1">
                    <a:lumMod val="75000"/>
                  </a:schemeClr>
                </a:solidFill>
              </a:rPr>
            </a:b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23528" y="260648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ECOLE DE GOLF 2022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Arlene MLODZIK					(2/7)</a:t>
            </a:r>
          </a:p>
        </p:txBody>
      </p:sp>
    </p:spTree>
    <p:extLst>
      <p:ext uri="{BB962C8B-B14F-4D97-AF65-F5344CB8AC3E}">
        <p14:creationId xmlns:p14="http://schemas.microsoft.com/office/powerpoint/2010/main" val="133663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5112568" cy="1143000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4968552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fr-FR" sz="2000" b="1" dirty="0"/>
              <a:t>2</a:t>
            </a:r>
            <a:r>
              <a:rPr lang="fr-FR" sz="2000" b="1" baseline="30000" dirty="0"/>
              <a:t>e</a:t>
            </a:r>
            <a:r>
              <a:rPr lang="fr-FR" sz="2000" b="1" dirty="0"/>
              <a:t> Division Nationale G U16      13-16 juillet 2022    Nancy </a:t>
            </a:r>
            <a:r>
              <a:rPr lang="fr-FR" sz="2000" b="1" dirty="0" err="1"/>
              <a:t>Aingeray</a:t>
            </a:r>
            <a:r>
              <a:rPr lang="fr-FR" sz="2000" b="1" dirty="0"/>
              <a:t>  </a:t>
            </a:r>
          </a:p>
          <a:p>
            <a:pPr marL="882396" lvl="2" indent="0">
              <a:buFont typeface="Arial" charset="0"/>
              <a:buChar char="•"/>
            </a:pPr>
            <a:endParaRPr lang="fr-FR" sz="1200" b="1" dirty="0"/>
          </a:p>
          <a:p>
            <a:pPr marL="82296" indent="0">
              <a:buNone/>
            </a:pPr>
            <a:endParaRPr lang="fr-FR" sz="2000" b="1" dirty="0"/>
          </a:p>
          <a:p>
            <a:pPr marL="82296" indent="0">
              <a:buNone/>
            </a:pPr>
            <a:endParaRPr lang="fr-FR" sz="2000" i="1" dirty="0"/>
          </a:p>
          <a:p>
            <a:pPr marL="82296" indent="0" algn="ctr">
              <a:buNone/>
            </a:pPr>
            <a:endParaRPr lang="fr-FR" sz="2000" i="1" dirty="0"/>
          </a:p>
          <a:p>
            <a:pPr marL="82296" indent="0" algn="ctr">
              <a:buNone/>
            </a:pPr>
            <a:r>
              <a:rPr lang="fr-FR" sz="2000" i="1" dirty="0"/>
              <a:t>PHOTO garçons</a:t>
            </a:r>
          </a:p>
          <a:p>
            <a:pPr marL="82296" indent="0" algn="ctr">
              <a:buNone/>
            </a:pPr>
            <a:endParaRPr lang="fr-FR" sz="2000" i="1" dirty="0"/>
          </a:p>
          <a:p>
            <a:pPr marL="82296" indent="0" algn="ctr">
              <a:buNone/>
            </a:pPr>
            <a:endParaRPr lang="fr-FR" sz="2000" i="1" dirty="0"/>
          </a:p>
          <a:p>
            <a:pPr marL="82296" indent="0" algn="ctr">
              <a:buNone/>
            </a:pPr>
            <a:endParaRPr lang="fr-FR" sz="2000" i="1" dirty="0"/>
          </a:p>
          <a:p>
            <a:pPr marL="82296" indent="0" algn="ctr">
              <a:buNone/>
            </a:pPr>
            <a:endParaRPr lang="fr-FR" sz="2000" i="1" dirty="0"/>
          </a:p>
          <a:p>
            <a:pPr marL="82296" indent="0">
              <a:buNone/>
            </a:pPr>
            <a:r>
              <a:rPr lang="fr-FR" sz="1800" dirty="0"/>
              <a:t>Descente en 3</a:t>
            </a:r>
            <a:r>
              <a:rPr lang="fr-FR" sz="1800" baseline="30000" dirty="0"/>
              <a:t>e</a:t>
            </a:r>
            <a:r>
              <a:rPr lang="fr-FR" sz="1800" dirty="0"/>
              <a:t> division nationale pour 2023  !</a:t>
            </a:r>
          </a:p>
          <a:p>
            <a:pPr marL="82296" indent="0">
              <a:buNone/>
            </a:pPr>
            <a:r>
              <a:rPr lang="fr-FR" sz="1600" dirty="0"/>
              <a:t>Equipe </a:t>
            </a:r>
            <a:r>
              <a:rPr lang="fr-FR" sz="1600" b="1" dirty="0"/>
              <a:t>:  </a:t>
            </a:r>
            <a:r>
              <a:rPr lang="fr-FR" sz="1600" b="1" dirty="0" err="1"/>
              <a:t>Dalil</a:t>
            </a:r>
            <a:r>
              <a:rPr lang="fr-FR" sz="1600" b="1" dirty="0"/>
              <a:t> ACHARID, Valentin CHAPLIN, Nathan DA COSTA, </a:t>
            </a:r>
            <a:r>
              <a:rPr lang="fr-FR" sz="1600" b="1" dirty="0" err="1"/>
              <a:t>Aydan</a:t>
            </a:r>
            <a:r>
              <a:rPr lang="fr-FR" sz="1600" b="1" dirty="0"/>
              <a:t> MORAT, </a:t>
            </a:r>
          </a:p>
          <a:p>
            <a:pPr marL="82296" indent="0">
              <a:buNone/>
            </a:pPr>
            <a:r>
              <a:rPr lang="fr-FR" sz="1600" b="1" dirty="0"/>
              <a:t>                 Jocelyn LE POTTIER, Oscar ROUGE-MARY</a:t>
            </a:r>
          </a:p>
          <a:p>
            <a:pPr marL="82296" indent="0">
              <a:buNone/>
            </a:pPr>
            <a:r>
              <a:rPr lang="fr-FR" sz="1600" b="1" dirty="0"/>
              <a:t>                 Capitaine :  Alain CRESPO    Coach :  </a:t>
            </a:r>
            <a:r>
              <a:rPr lang="fr-FR" sz="1600" b="1" dirty="0" err="1"/>
              <a:t>Jéremy</a:t>
            </a:r>
            <a:r>
              <a:rPr lang="fr-FR" sz="1600" b="1" dirty="0"/>
              <a:t> GOERGEN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pic>
        <p:nvPicPr>
          <p:cNvPr id="5" name="Espace réservé du conten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33721"/>
            <a:ext cx="3790387" cy="28427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ECOLE DE GOLF 2022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Arlene MLODZIK					(3/7)</a:t>
            </a:r>
          </a:p>
        </p:txBody>
      </p:sp>
    </p:spTree>
    <p:extLst>
      <p:ext uri="{BB962C8B-B14F-4D97-AF65-F5344CB8AC3E}">
        <p14:creationId xmlns:p14="http://schemas.microsoft.com/office/powerpoint/2010/main" val="10453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89223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						</a:t>
            </a:r>
            <a:endParaRPr lang="fr-FR" sz="2000" dirty="0">
              <a:latin typeface="+mn-lt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39552" y="1052736"/>
            <a:ext cx="8604448" cy="5016624"/>
          </a:xfrm>
        </p:spPr>
        <p:txBody>
          <a:bodyPr>
            <a:normAutofit fontScale="40000" lnSpcReduction="20000"/>
          </a:bodyPr>
          <a:lstStyle/>
          <a:p>
            <a:pPr marL="82296" indent="0">
              <a:buNone/>
            </a:pPr>
            <a:r>
              <a:rPr lang="fr-FR" b="1" dirty="0"/>
              <a:t> </a:t>
            </a:r>
            <a:endParaRPr lang="fr-FR" sz="1400" dirty="0"/>
          </a:p>
          <a:p>
            <a:pPr marL="82296" indent="0">
              <a:buNone/>
            </a:pPr>
            <a:r>
              <a:rPr lang="fr-FR" sz="6000" b="1" dirty="0"/>
              <a:t>Championnat Jeunes du Val d’Oise      20 mars 2022      PIGC</a:t>
            </a:r>
          </a:p>
          <a:p>
            <a:pPr marL="82296" indent="0">
              <a:buNone/>
            </a:pPr>
            <a:r>
              <a:rPr lang="fr-FR" sz="5000" dirty="0"/>
              <a:t>43 participants (dont 8 de Mont Griffon)</a:t>
            </a:r>
          </a:p>
          <a:p>
            <a:pPr marL="82296" indent="0">
              <a:buNone/>
            </a:pPr>
            <a:r>
              <a:rPr lang="fr-FR" sz="5000" dirty="0"/>
              <a:t>    Oscar ROUGE-MARY         3</a:t>
            </a:r>
            <a:r>
              <a:rPr lang="fr-FR" sz="5000" baseline="30000" dirty="0"/>
              <a:t>e</a:t>
            </a:r>
            <a:r>
              <a:rPr lang="fr-FR" sz="5000" dirty="0"/>
              <a:t>  des minimes</a:t>
            </a:r>
          </a:p>
          <a:p>
            <a:pPr marL="82296" indent="0">
              <a:buNone/>
            </a:pPr>
            <a:r>
              <a:rPr lang="fr-FR" sz="5000" dirty="0"/>
              <a:t>    Gaspard POMARES             3</a:t>
            </a:r>
            <a:r>
              <a:rPr lang="fr-FR" sz="5000" baseline="30000" dirty="0"/>
              <a:t>e</a:t>
            </a:r>
            <a:r>
              <a:rPr lang="fr-FR" sz="5000" dirty="0"/>
              <a:t>  des garçons U 12</a:t>
            </a:r>
          </a:p>
          <a:p>
            <a:pPr marL="82296" indent="0">
              <a:buNone/>
            </a:pPr>
            <a:r>
              <a:rPr lang="fr-FR" sz="5000" dirty="0"/>
              <a:t>		            1</a:t>
            </a:r>
            <a:r>
              <a:rPr lang="fr-FR" sz="5000" baseline="30000" dirty="0"/>
              <a:t>er</a:t>
            </a:r>
            <a:r>
              <a:rPr lang="fr-FR" sz="5000" dirty="0"/>
              <a:t>  des garçons U 10</a:t>
            </a:r>
          </a:p>
          <a:p>
            <a:pPr marL="82296" indent="0">
              <a:buNone/>
            </a:pPr>
            <a:endParaRPr lang="fr-FR" sz="3300" dirty="0"/>
          </a:p>
          <a:p>
            <a:pPr marL="82296" indent="0">
              <a:buNone/>
            </a:pPr>
            <a:r>
              <a:rPr lang="fr-FR" sz="6000" b="1" dirty="0"/>
              <a:t>Trophée Espérance    (U12)	1</a:t>
            </a:r>
            <a:r>
              <a:rPr lang="fr-FR" sz="6000" b="1" baseline="30000" dirty="0"/>
              <a:t>er</a:t>
            </a:r>
            <a:r>
              <a:rPr lang="fr-FR" sz="6000" b="1" dirty="0"/>
              <a:t> mai 2022    MG  La Forêt</a:t>
            </a:r>
          </a:p>
          <a:p>
            <a:pPr marL="82296" indent="0">
              <a:buNone/>
            </a:pPr>
            <a:r>
              <a:rPr lang="fr-FR" sz="5000" dirty="0"/>
              <a:t>14 participants   (dont 6 de MG)</a:t>
            </a:r>
          </a:p>
          <a:p>
            <a:pPr marL="82296" indent="0">
              <a:buNone/>
            </a:pPr>
            <a:r>
              <a:rPr lang="fr-FR" sz="5000" dirty="0"/>
              <a:t>        </a:t>
            </a:r>
            <a:r>
              <a:rPr lang="fr-FR" sz="5000" dirty="0" err="1"/>
              <a:t>Alya</a:t>
            </a:r>
            <a:r>
              <a:rPr lang="fr-FR" sz="5000" dirty="0"/>
              <a:t> </a:t>
            </a:r>
            <a:r>
              <a:rPr lang="fr-FR" sz="5000" dirty="0" err="1"/>
              <a:t>Ema</a:t>
            </a:r>
            <a:r>
              <a:rPr lang="fr-FR" sz="5000" dirty="0"/>
              <a:t> LAABIDI	         1</a:t>
            </a:r>
            <a:r>
              <a:rPr lang="fr-FR" sz="5000" baseline="30000" dirty="0"/>
              <a:t>ère</a:t>
            </a:r>
            <a:r>
              <a:rPr lang="fr-FR" sz="5000" dirty="0"/>
              <a:t> des U10 filles</a:t>
            </a:r>
          </a:p>
          <a:p>
            <a:pPr marL="82296" indent="0">
              <a:buNone/>
            </a:pPr>
            <a:r>
              <a:rPr lang="fr-FR" sz="5000" dirty="0"/>
              <a:t>        Eléonore DUPONT PRESTAUX   2</a:t>
            </a:r>
            <a:r>
              <a:rPr lang="fr-FR" sz="5000" baseline="30000" dirty="0"/>
              <a:t>e</a:t>
            </a:r>
            <a:r>
              <a:rPr lang="fr-FR" sz="5000" dirty="0"/>
              <a:t> des  U12  filles</a:t>
            </a:r>
          </a:p>
          <a:p>
            <a:pPr marL="82296" indent="0">
              <a:buNone/>
            </a:pPr>
            <a:r>
              <a:rPr lang="fr-FR" sz="5000" dirty="0"/>
              <a:t>        </a:t>
            </a:r>
            <a:r>
              <a:rPr lang="fr-FR" sz="5000" dirty="0" err="1"/>
              <a:t>Noa</a:t>
            </a:r>
            <a:r>
              <a:rPr lang="fr-FR" sz="5000" dirty="0"/>
              <a:t> BEE                                         2</a:t>
            </a:r>
            <a:r>
              <a:rPr lang="fr-FR" sz="5000" baseline="30000" dirty="0"/>
              <a:t>e</a:t>
            </a:r>
            <a:r>
              <a:rPr lang="fr-FR" sz="5000" dirty="0"/>
              <a:t> des U10 garçons        </a:t>
            </a:r>
          </a:p>
          <a:p>
            <a:pPr marL="82296" indent="0">
              <a:buNone/>
            </a:pPr>
            <a:endParaRPr lang="fr-FR" sz="2000" dirty="0"/>
          </a:p>
          <a:p>
            <a:pPr marL="82296" indent="0">
              <a:buNone/>
            </a:pPr>
            <a:endParaRPr lang="fr-FR" sz="2000" dirty="0"/>
          </a:p>
          <a:p>
            <a:pPr marL="82296" indent="0">
              <a:buNone/>
            </a:pPr>
            <a:endParaRPr lang="fr-FR" sz="2000" dirty="0"/>
          </a:p>
          <a:p>
            <a:pPr marL="82296" indent="0">
              <a:buNone/>
            </a:pPr>
            <a:r>
              <a:rPr lang="fr-FR" sz="7400" b="1" dirty="0"/>
              <a:t>Tour des Poucets Individuel	(U10)      2022    </a:t>
            </a:r>
          </a:p>
          <a:p>
            <a:pPr marL="82296" indent="0">
              <a:buNone/>
            </a:pPr>
            <a:r>
              <a:rPr lang="fr-FR" sz="4900" dirty="0"/>
              <a:t>4 rencontres    (MG La Forêt, </a:t>
            </a:r>
            <a:r>
              <a:rPr lang="fr-FR" sz="4900" dirty="0" err="1"/>
              <a:t>Ozoir</a:t>
            </a:r>
            <a:r>
              <a:rPr lang="fr-FR" sz="4900" dirty="0"/>
              <a:t>, St Germain, Isabella)</a:t>
            </a:r>
          </a:p>
          <a:p>
            <a:pPr marL="82296" indent="0">
              <a:buNone/>
            </a:pPr>
            <a:r>
              <a:rPr lang="fr-FR" sz="4900" dirty="0"/>
              <a:t>      Gaspard POMARES	   9</a:t>
            </a:r>
            <a:r>
              <a:rPr lang="fr-FR" sz="4900" baseline="30000" dirty="0"/>
              <a:t>e</a:t>
            </a:r>
            <a:r>
              <a:rPr lang="fr-FR" sz="4900" dirty="0"/>
              <a:t> sur 32 garçons </a:t>
            </a:r>
          </a:p>
          <a:p>
            <a:pPr marL="82296" indent="0">
              <a:buNone/>
            </a:pPr>
            <a:endParaRPr lang="fr-FR" sz="2000" dirty="0"/>
          </a:p>
          <a:p>
            <a:pPr marL="82296" indent="0">
              <a:buNone/>
            </a:pPr>
            <a:endParaRPr lang="fr-FR" sz="2000" dirty="0"/>
          </a:p>
          <a:p>
            <a:pPr marL="82296" indent="0">
              <a:buNone/>
            </a:pPr>
            <a:endParaRPr lang="fr-FR" sz="20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309320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ECOLE DE GOLF 2022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Arlene MLODZIK					(4/7)</a:t>
            </a:r>
          </a:p>
        </p:txBody>
      </p:sp>
    </p:spTree>
    <p:extLst>
      <p:ext uri="{BB962C8B-B14F-4D97-AF65-F5344CB8AC3E}">
        <p14:creationId xmlns:p14="http://schemas.microsoft.com/office/powerpoint/2010/main" val="408207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4216" y="1628800"/>
            <a:ext cx="2735656" cy="32403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r-FR" sz="1600" dirty="0"/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RAPPORT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 MORAL DU PRESIDENT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26411"/>
            <a:ext cx="3168352" cy="353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2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389120"/>
          </a:xfrm>
        </p:spPr>
        <p:txBody>
          <a:bodyPr/>
          <a:lstStyle/>
          <a:p>
            <a:pPr marL="0" indent="0" defTabSz="0">
              <a:buNone/>
            </a:pPr>
            <a:r>
              <a:rPr lang="fr-FR" sz="2400" b="1" dirty="0"/>
              <a:t>Championnat de France Jeunes  (U14)  21-29 juillet 2022</a:t>
            </a:r>
          </a:p>
          <a:p>
            <a:pPr marL="0" indent="0" defTabSz="0">
              <a:buNone/>
            </a:pPr>
            <a:r>
              <a:rPr lang="fr-FR" sz="2400" b="1" dirty="0"/>
              <a:t>                                 Domaine du Gouverneur		</a:t>
            </a:r>
          </a:p>
          <a:p>
            <a:pPr marL="0" indent="0" defTabSz="0">
              <a:buNone/>
            </a:pPr>
            <a:r>
              <a:rPr lang="fr-FR" sz="2000" dirty="0"/>
              <a:t>2 jeunes qualifiés    </a:t>
            </a:r>
            <a:r>
              <a:rPr lang="fr-FR" sz="2000" dirty="0" err="1"/>
              <a:t>Aydan</a:t>
            </a:r>
            <a:r>
              <a:rPr lang="fr-FR" sz="2000" dirty="0"/>
              <a:t> MORAT         U12</a:t>
            </a:r>
          </a:p>
          <a:p>
            <a:pPr marL="0" indent="0" defTabSz="0">
              <a:buNone/>
            </a:pPr>
            <a:r>
              <a:rPr lang="fr-FR" sz="2000" dirty="0"/>
              <a:t>	                                   Valentin CHAPLIN   U14</a:t>
            </a:r>
          </a:p>
          <a:p>
            <a:pPr marL="0" indent="0" defTabSz="0">
              <a:buNone/>
            </a:pPr>
            <a:r>
              <a:rPr lang="fr-FR" sz="1800" dirty="0"/>
              <a:t>Valentin n’a pas passé le </a:t>
            </a:r>
            <a:r>
              <a:rPr lang="fr-FR" sz="1800" dirty="0" err="1"/>
              <a:t>cut</a:t>
            </a:r>
            <a:r>
              <a:rPr lang="fr-FR" sz="1800" dirty="0"/>
              <a:t> après 2 jours de stroke-</a:t>
            </a:r>
            <a:r>
              <a:rPr lang="fr-FR" sz="1800" dirty="0" err="1"/>
              <a:t>play</a:t>
            </a:r>
            <a:endParaRPr lang="fr-FR" sz="1800" dirty="0"/>
          </a:p>
          <a:p>
            <a:pPr marL="0" indent="0" defTabSz="0">
              <a:buNone/>
            </a:pPr>
            <a:r>
              <a:rPr lang="fr-FR" sz="1800" dirty="0" err="1"/>
              <a:t>Aydan</a:t>
            </a:r>
            <a:r>
              <a:rPr lang="fr-FR" sz="1800" dirty="0"/>
              <a:t> MORAT a pu continuer au ½ final et a fini 3</a:t>
            </a:r>
            <a:r>
              <a:rPr lang="fr-FR" sz="1800" baseline="30000" dirty="0"/>
              <a:t>e</a:t>
            </a:r>
            <a:r>
              <a:rPr lang="fr-FR" sz="1800" dirty="0"/>
              <a:t> U12 de France ! </a:t>
            </a:r>
          </a:p>
          <a:p>
            <a:pPr marL="0" indent="0" defTabSz="0">
              <a:buNone/>
            </a:pPr>
            <a:endParaRPr lang="fr-FR" sz="1800" dirty="0"/>
          </a:p>
          <a:p>
            <a:pPr marL="0" indent="0" defTabSz="0">
              <a:buNone/>
            </a:pPr>
            <a:r>
              <a:rPr lang="fr-FR" sz="2400" b="1" dirty="0"/>
              <a:t>Junior Tour du Val d’Oise    mars – </a:t>
            </a:r>
            <a:r>
              <a:rPr lang="fr-FR" sz="2400" b="1" dirty="0" err="1"/>
              <a:t>oct</a:t>
            </a:r>
            <a:r>
              <a:rPr lang="fr-FR" sz="2400" b="1" dirty="0"/>
              <a:t>  2022</a:t>
            </a:r>
          </a:p>
          <a:p>
            <a:pPr marL="0" indent="0" defTabSz="0">
              <a:buNone/>
            </a:pPr>
            <a:r>
              <a:rPr lang="fr-FR" sz="2000" dirty="0"/>
              <a:t>9 tours dans des golfs différents du Val d’Oise    (10-15 joueurs par tour)</a:t>
            </a:r>
          </a:p>
          <a:p>
            <a:pPr marL="0" indent="0" defTabSz="0">
              <a:buNone/>
            </a:pPr>
            <a:r>
              <a:rPr lang="fr-FR" sz="2000" dirty="0"/>
              <a:t>         Gaspard POMARES        1</a:t>
            </a:r>
            <a:r>
              <a:rPr lang="fr-FR" sz="2000" baseline="30000" dirty="0"/>
              <a:t>er</a:t>
            </a:r>
            <a:r>
              <a:rPr lang="fr-FR" sz="2000" dirty="0"/>
              <a:t> des garçons U10</a:t>
            </a:r>
          </a:p>
          <a:p>
            <a:pPr marL="0" indent="0" defTabSz="0">
              <a:buNone/>
            </a:pPr>
            <a:r>
              <a:rPr lang="fr-FR" sz="2000" dirty="0"/>
              <a:t>         Gaëtan JUIGNET              2</a:t>
            </a:r>
            <a:r>
              <a:rPr lang="fr-FR" sz="2000" baseline="30000" dirty="0"/>
              <a:t>e</a:t>
            </a:r>
            <a:r>
              <a:rPr lang="fr-FR" sz="2000" dirty="0"/>
              <a:t> des benjamins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ECOLE DE GOLF 2022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Arlene MLODZIK					(5/7)</a:t>
            </a:r>
          </a:p>
        </p:txBody>
      </p:sp>
    </p:spTree>
    <p:extLst>
      <p:ext uri="{BB962C8B-B14F-4D97-AF65-F5344CB8AC3E}">
        <p14:creationId xmlns:p14="http://schemas.microsoft.com/office/powerpoint/2010/main" val="394537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4800600"/>
          </a:xfrm>
        </p:spPr>
        <p:txBody>
          <a:bodyPr>
            <a:normAutofit fontScale="25000" lnSpcReduction="20000"/>
          </a:bodyPr>
          <a:lstStyle/>
          <a:p>
            <a:pPr marL="82296" indent="0">
              <a:buNone/>
            </a:pPr>
            <a:r>
              <a:rPr lang="fr-FR" dirty="0"/>
              <a:t> </a:t>
            </a:r>
          </a:p>
          <a:p>
            <a:pPr marL="425196">
              <a:buNone/>
            </a:pPr>
            <a:r>
              <a:rPr lang="fr-FR" sz="9600" b="1" dirty="0"/>
              <a:t>Classements au </a:t>
            </a:r>
            <a:r>
              <a:rPr lang="fr-FR" sz="9600" b="1" dirty="0" err="1"/>
              <a:t>Ranking</a:t>
            </a:r>
            <a:r>
              <a:rPr lang="fr-FR" sz="9600" b="1" dirty="0"/>
              <a:t> National    </a:t>
            </a:r>
            <a:r>
              <a:rPr lang="fr-FR" sz="9600" b="1" dirty="0" err="1"/>
              <a:t>déc</a:t>
            </a:r>
            <a:r>
              <a:rPr lang="fr-FR" sz="9600" b="1" dirty="0"/>
              <a:t> 2022          6 jeunes</a:t>
            </a:r>
          </a:p>
          <a:p>
            <a:pPr marL="425196">
              <a:buFont typeface="Arial" charset="0"/>
              <a:buChar char="•"/>
            </a:pPr>
            <a:r>
              <a:rPr lang="fr-FR" sz="8000" dirty="0"/>
              <a:t>Jeunes Filles U16        </a:t>
            </a:r>
            <a:r>
              <a:rPr lang="fr-FR" sz="8000" dirty="0">
                <a:sym typeface="Wingdings" panose="05000000000000000000" pitchFamily="2" charset="2"/>
              </a:rPr>
              <a:t> 1</a:t>
            </a:r>
            <a:r>
              <a:rPr lang="fr-FR" sz="8000" dirty="0"/>
              <a:t> jeune</a:t>
            </a:r>
            <a:r>
              <a:rPr lang="fr-FR" sz="9600" dirty="0"/>
              <a:t>	(</a:t>
            </a:r>
            <a:r>
              <a:rPr lang="fr-FR" sz="7200" dirty="0" err="1"/>
              <a:t>Héloise</a:t>
            </a:r>
            <a:r>
              <a:rPr lang="fr-FR" sz="7200" dirty="0"/>
              <a:t> GAUDIN)</a:t>
            </a:r>
          </a:p>
          <a:p>
            <a:pPr marL="425196">
              <a:buFont typeface="Arial" charset="0"/>
              <a:buChar char="•"/>
            </a:pPr>
            <a:r>
              <a:rPr lang="fr-FR" sz="8000" dirty="0"/>
              <a:t>Jeunes Garçons U16   </a:t>
            </a:r>
            <a:r>
              <a:rPr lang="fr-FR" sz="8000" dirty="0">
                <a:sym typeface="Wingdings" panose="05000000000000000000" pitchFamily="2" charset="2"/>
              </a:rPr>
              <a:t> 5</a:t>
            </a:r>
            <a:r>
              <a:rPr lang="fr-FR" sz="8000" dirty="0"/>
              <a:t> jeunes </a:t>
            </a:r>
            <a:r>
              <a:rPr lang="fr-FR" sz="7200" dirty="0"/>
              <a:t>(</a:t>
            </a:r>
            <a:r>
              <a:rPr lang="fr-FR" sz="7200" dirty="0" err="1"/>
              <a:t>Aydan</a:t>
            </a:r>
            <a:r>
              <a:rPr lang="fr-FR" sz="7200" dirty="0"/>
              <a:t> MORAT</a:t>
            </a:r>
            <a:r>
              <a:rPr lang="fr-FR" sz="8000" dirty="0"/>
              <a:t>, Tim &amp; Nolan DAUBY,</a:t>
            </a:r>
          </a:p>
          <a:p>
            <a:pPr marL="425196">
              <a:buNone/>
            </a:pPr>
            <a:r>
              <a:rPr lang="fr-FR" sz="8000" dirty="0"/>
              <a:t>  					      </a:t>
            </a:r>
            <a:r>
              <a:rPr lang="fr-FR" sz="7200" dirty="0"/>
              <a:t>Alan LACROIX, Gaspard POMARES)</a:t>
            </a:r>
          </a:p>
          <a:p>
            <a:pPr marL="425196">
              <a:buNone/>
            </a:pPr>
            <a:endParaRPr lang="fr-FR" sz="7200" dirty="0"/>
          </a:p>
          <a:p>
            <a:pPr marL="82296" indent="0">
              <a:buNone/>
            </a:pPr>
            <a:r>
              <a:rPr lang="fr-FR" sz="9600" b="1" dirty="0"/>
              <a:t>Projets  Sportifs 2023</a:t>
            </a:r>
          </a:p>
          <a:p>
            <a:pPr marL="82296" indent="0">
              <a:buFont typeface="Arial" charset="0"/>
              <a:buChar char="•"/>
            </a:pPr>
            <a:r>
              <a:rPr lang="fr-FR" sz="9600" dirty="0"/>
              <a:t>  3</a:t>
            </a:r>
            <a:r>
              <a:rPr lang="fr-FR" sz="9600" baseline="30000" dirty="0"/>
              <a:t>e</a:t>
            </a:r>
            <a:r>
              <a:rPr lang="fr-FR" sz="9600" dirty="0"/>
              <a:t> Division Nationale U16  garçons   -  Rennes Saint Jacques</a:t>
            </a:r>
          </a:p>
          <a:p>
            <a:pPr marL="82296" indent="0">
              <a:buFont typeface="Arial" charset="0"/>
              <a:buChar char="•"/>
            </a:pPr>
            <a:r>
              <a:rPr lang="fr-FR" sz="9600" dirty="0"/>
              <a:t>   Promotion U16 filles                            -  Ormesson</a:t>
            </a:r>
          </a:p>
          <a:p>
            <a:pPr marL="82296" indent="0">
              <a:buNone/>
            </a:pPr>
            <a:endParaRPr lang="fr-FR" sz="7200" dirty="0"/>
          </a:p>
          <a:p>
            <a:pPr marL="82296" indent="0">
              <a:buNone/>
            </a:pPr>
            <a:r>
              <a:rPr lang="fr-FR" sz="9600" dirty="0"/>
              <a:t>* Petits Golfeurs du Val d’Oise  -                4 tours   </a:t>
            </a:r>
            <a:r>
              <a:rPr lang="fr-FR" sz="9600" dirty="0" err="1"/>
              <a:t>mai-juin</a:t>
            </a:r>
            <a:endParaRPr lang="fr-FR" sz="9600" dirty="0"/>
          </a:p>
          <a:p>
            <a:pPr marL="82296" indent="0">
              <a:buNone/>
            </a:pPr>
            <a:r>
              <a:rPr lang="fr-FR" sz="9600" dirty="0"/>
              <a:t>*  Championnat Jeunes du Val d’Oise        le 4 juin à Roissy</a:t>
            </a:r>
          </a:p>
          <a:p>
            <a:pPr marL="82296" indent="0">
              <a:buNone/>
            </a:pPr>
            <a:r>
              <a:rPr lang="fr-FR" sz="9600" dirty="0"/>
              <a:t>*  Trophée d’Espérance                                3 tours  </a:t>
            </a:r>
            <a:r>
              <a:rPr lang="fr-FR" sz="9600" dirty="0" err="1"/>
              <a:t>oct</a:t>
            </a:r>
            <a:r>
              <a:rPr lang="fr-FR" sz="9600" dirty="0"/>
              <a:t>-</a:t>
            </a:r>
            <a:r>
              <a:rPr lang="fr-FR" sz="9600" dirty="0" err="1"/>
              <a:t>nov</a:t>
            </a:r>
            <a:r>
              <a:rPr lang="fr-FR" sz="9600" dirty="0"/>
              <a:t>   </a:t>
            </a:r>
          </a:p>
          <a:p>
            <a:pPr marL="82296" indent="0">
              <a:buNone/>
            </a:pPr>
            <a:r>
              <a:rPr lang="fr-FR" sz="9600" dirty="0"/>
              <a:t>*  Junior Tour du Val d’Oise</a:t>
            </a:r>
            <a:r>
              <a:rPr lang="fr-FR" sz="7200" dirty="0"/>
              <a:t>		</a:t>
            </a:r>
            <a:r>
              <a:rPr lang="fr-FR" sz="9600" dirty="0"/>
              <a:t>         9 rencontres</a:t>
            </a:r>
          </a:p>
          <a:p>
            <a:pPr marL="82296" indent="0">
              <a:buNone/>
            </a:pPr>
            <a:r>
              <a:rPr lang="fr-FR" sz="5600" dirty="0"/>
              <a:t>		</a:t>
            </a:r>
          </a:p>
          <a:p>
            <a:pPr marL="82296" indent="0">
              <a:buNone/>
            </a:pPr>
            <a:r>
              <a:rPr lang="fr-FR" sz="5600" dirty="0"/>
              <a:t> 	</a:t>
            </a:r>
          </a:p>
          <a:p>
            <a:pPr marL="82296" indent="0">
              <a:buNone/>
            </a:pPr>
            <a:r>
              <a:rPr lang="fr-FR" sz="5600" dirty="0"/>
              <a:t>  	</a:t>
            </a:r>
          </a:p>
          <a:p>
            <a:pPr marL="82296" indent="0">
              <a:buNone/>
            </a:pPr>
            <a:r>
              <a:rPr lang="fr-FR" sz="5600" dirty="0"/>
              <a:t>								</a:t>
            </a:r>
          </a:p>
          <a:p>
            <a:pPr marL="82296" indent="0">
              <a:buNone/>
            </a:pPr>
            <a:r>
              <a:rPr lang="fr-FR" sz="5600" dirty="0"/>
              <a:t>		</a:t>
            </a:r>
          </a:p>
          <a:p>
            <a:pPr marL="82296" indent="0">
              <a:buNone/>
            </a:pPr>
            <a:r>
              <a:rPr lang="fr-FR" sz="5600" dirty="0"/>
              <a:t>		   			</a:t>
            </a:r>
          </a:p>
          <a:p>
            <a:pPr marL="82296" indent="0">
              <a:buNone/>
            </a:pPr>
            <a:r>
              <a:rPr lang="fr-FR" sz="5600" dirty="0"/>
              <a:t> </a:t>
            </a:r>
          </a:p>
          <a:p>
            <a:pPr marL="82296" indent="0">
              <a:buNone/>
            </a:pPr>
            <a:endParaRPr lang="fr-FR" sz="5600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581528" cy="864096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					</a:t>
            </a:r>
            <a:endParaRPr lang="fr-FR" sz="1800" dirty="0">
              <a:latin typeface="+mn-lt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3528" y="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ECOLE DE GOLF 2022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Arlene MLODZIK					(6/7)</a:t>
            </a:r>
          </a:p>
        </p:txBody>
      </p:sp>
    </p:spTree>
    <p:extLst>
      <p:ext uri="{BB962C8B-B14F-4D97-AF65-F5344CB8AC3E}">
        <p14:creationId xmlns:p14="http://schemas.microsoft.com/office/powerpoint/2010/main" val="38987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7016" y="1052736"/>
            <a:ext cx="8856984" cy="6264696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fr-FR" sz="1600" dirty="0"/>
              <a:t> </a:t>
            </a:r>
            <a:r>
              <a:rPr lang="fr-FR" sz="1600" b="1" dirty="0"/>
              <a:t>CLASSEMENTS  EDG  DE  MONT   GRIFFON  POUR   2022</a:t>
            </a:r>
          </a:p>
          <a:p>
            <a:pPr marL="425196">
              <a:buNone/>
            </a:pPr>
            <a:endParaRPr lang="fr-FR" sz="1600" b="1" dirty="0"/>
          </a:p>
          <a:p>
            <a:pPr marL="425196">
              <a:buNone/>
            </a:pPr>
            <a:r>
              <a:rPr lang="fr-FR" sz="1600" b="1" dirty="0"/>
              <a:t>Mérite Performance Nationale		                      	258  EDG classées</a:t>
            </a:r>
          </a:p>
          <a:p>
            <a:pPr marL="1453896" indent="-1371600">
              <a:buNone/>
            </a:pPr>
            <a:r>
              <a:rPr lang="fr-FR" sz="1600" dirty="0"/>
              <a:t>2022   </a:t>
            </a:r>
            <a:r>
              <a:rPr lang="fr-FR" sz="1600" dirty="0">
                <a:sym typeface="Wingdings" panose="05000000000000000000" pitchFamily="2" charset="2"/>
              </a:rPr>
              <a:t></a:t>
            </a:r>
            <a:r>
              <a:rPr lang="fr-FR" sz="1600" dirty="0"/>
              <a:t>   41</a:t>
            </a:r>
            <a:r>
              <a:rPr lang="fr-FR" sz="1600" baseline="30000" dirty="0"/>
              <a:t>e</a:t>
            </a:r>
            <a:r>
              <a:rPr lang="fr-FR" sz="1600" dirty="0"/>
              <a:t>        2021 </a:t>
            </a:r>
            <a:r>
              <a:rPr lang="fr-FR" sz="1600" dirty="0">
                <a:sym typeface="Wingdings" panose="05000000000000000000" pitchFamily="2" charset="2"/>
              </a:rPr>
              <a:t></a:t>
            </a:r>
            <a:r>
              <a:rPr lang="fr-FR" sz="1600" dirty="0"/>
              <a:t>    22</a:t>
            </a:r>
            <a:r>
              <a:rPr lang="fr-FR" sz="1600" baseline="30000" dirty="0"/>
              <a:t>e</a:t>
            </a:r>
            <a:r>
              <a:rPr lang="fr-FR" sz="1600" dirty="0"/>
              <a:t>             2019 </a:t>
            </a:r>
            <a:r>
              <a:rPr lang="fr-FR" sz="1600" dirty="0">
                <a:sym typeface="Wingdings" panose="05000000000000000000" pitchFamily="2" charset="2"/>
              </a:rPr>
              <a:t></a:t>
            </a:r>
            <a:r>
              <a:rPr lang="fr-FR" sz="1600" dirty="0"/>
              <a:t>  6</a:t>
            </a:r>
            <a:r>
              <a:rPr lang="fr-FR" sz="1600" baseline="30000" dirty="0"/>
              <a:t>e</a:t>
            </a:r>
            <a:r>
              <a:rPr lang="fr-FR" sz="1600" dirty="0"/>
              <a:t>            2018  </a:t>
            </a:r>
            <a:r>
              <a:rPr lang="fr-FR" sz="1600" dirty="0">
                <a:sym typeface="Wingdings" panose="05000000000000000000" pitchFamily="2" charset="2"/>
              </a:rPr>
              <a:t> </a:t>
            </a:r>
            <a:r>
              <a:rPr lang="fr-FR" sz="1600" dirty="0"/>
              <a:t> 13</a:t>
            </a:r>
            <a:r>
              <a:rPr lang="fr-FR" sz="1600" baseline="30000" dirty="0"/>
              <a:t>e</a:t>
            </a:r>
            <a:endParaRPr lang="fr-FR" sz="1600" dirty="0"/>
          </a:p>
          <a:p>
            <a:pPr marL="1453896" indent="-1371600">
              <a:buNone/>
            </a:pPr>
            <a:endParaRPr lang="fr-FR" sz="1600" b="1" dirty="0"/>
          </a:p>
          <a:p>
            <a:pPr marL="1453896" indent="-1371600">
              <a:buNone/>
            </a:pPr>
            <a:r>
              <a:rPr lang="fr-FR" sz="1600" b="1" dirty="0"/>
              <a:t>Mérite Performance EDG       Ligue Paris-Ile-de-France             36  EDG classées</a:t>
            </a:r>
          </a:p>
          <a:p>
            <a:pPr marL="1453896" indent="-1371600">
              <a:buNone/>
            </a:pPr>
            <a:r>
              <a:rPr lang="fr-FR" sz="1600" dirty="0"/>
              <a:t>2022 </a:t>
            </a:r>
            <a:r>
              <a:rPr lang="fr-FR" sz="1600" dirty="0">
                <a:sym typeface="Wingdings" panose="05000000000000000000" pitchFamily="2" charset="2"/>
              </a:rPr>
              <a:t></a:t>
            </a:r>
            <a:r>
              <a:rPr lang="fr-FR" sz="1600" dirty="0"/>
              <a:t>     9</a:t>
            </a:r>
            <a:r>
              <a:rPr lang="fr-FR" sz="1600" baseline="30000" dirty="0"/>
              <a:t>e</a:t>
            </a:r>
            <a:r>
              <a:rPr lang="fr-FR" sz="1600" dirty="0"/>
              <a:t>          2021 </a:t>
            </a:r>
            <a:r>
              <a:rPr lang="fr-FR" sz="1600" dirty="0">
                <a:sym typeface="Wingdings" panose="05000000000000000000" pitchFamily="2" charset="2"/>
              </a:rPr>
              <a:t></a:t>
            </a:r>
            <a:r>
              <a:rPr lang="fr-FR" sz="1600" b="1" dirty="0"/>
              <a:t>   </a:t>
            </a:r>
            <a:r>
              <a:rPr lang="fr-FR" sz="1600" dirty="0"/>
              <a:t>9</a:t>
            </a:r>
            <a:r>
              <a:rPr lang="fr-FR" sz="1600" baseline="30000" dirty="0"/>
              <a:t>e</a:t>
            </a:r>
          </a:p>
          <a:p>
            <a:pPr marL="1453896" indent="-1371600">
              <a:buNone/>
            </a:pPr>
            <a:endParaRPr lang="fr-FR" sz="1600" baseline="30000" dirty="0"/>
          </a:p>
          <a:p>
            <a:pPr marL="1225296" indent="-1143000">
              <a:buNone/>
            </a:pPr>
            <a:r>
              <a:rPr lang="fr-FR" sz="1600" b="1" dirty="0"/>
              <a:t>Mérite Performance EDG      Département du Val d’Oise           8 EDG classées	</a:t>
            </a:r>
          </a:p>
          <a:p>
            <a:pPr marL="1225296" indent="-1143000">
              <a:buNone/>
            </a:pPr>
            <a:r>
              <a:rPr lang="fr-FR" sz="1600" b="1" dirty="0"/>
              <a:t>2022 </a:t>
            </a:r>
            <a:r>
              <a:rPr lang="fr-FR" sz="1600" b="1" dirty="0">
                <a:sym typeface="Wingdings" panose="05000000000000000000" pitchFamily="2" charset="2"/>
              </a:rPr>
              <a:t></a:t>
            </a:r>
            <a:r>
              <a:rPr lang="fr-FR" sz="1600" b="1" dirty="0"/>
              <a:t> 1</a:t>
            </a:r>
            <a:r>
              <a:rPr lang="fr-FR" sz="1600" b="1" baseline="30000" dirty="0"/>
              <a:t>ère</a:t>
            </a:r>
            <a:r>
              <a:rPr lang="fr-FR" sz="1600" b="1" dirty="0"/>
              <a:t>      2021 </a:t>
            </a:r>
            <a:r>
              <a:rPr lang="fr-FR" sz="1600" b="1" dirty="0">
                <a:sym typeface="Wingdings" panose="05000000000000000000" pitchFamily="2" charset="2"/>
              </a:rPr>
              <a:t></a:t>
            </a:r>
            <a:r>
              <a:rPr lang="fr-FR" sz="1600" b="1" dirty="0"/>
              <a:t> 1</a:t>
            </a:r>
            <a:r>
              <a:rPr lang="fr-FR" sz="1600" b="1" baseline="30000" dirty="0"/>
              <a:t>ère</a:t>
            </a:r>
            <a:r>
              <a:rPr lang="fr-FR" sz="1600" b="1" dirty="0"/>
              <a:t>    2019  </a:t>
            </a:r>
            <a:r>
              <a:rPr lang="fr-FR" sz="1600" b="1" dirty="0">
                <a:sym typeface="Wingdings" panose="05000000000000000000" pitchFamily="2" charset="2"/>
              </a:rPr>
              <a:t>  </a:t>
            </a:r>
            <a:r>
              <a:rPr lang="fr-FR" sz="1600" b="1" dirty="0"/>
              <a:t> 1</a:t>
            </a:r>
            <a:r>
              <a:rPr lang="fr-FR" sz="1600" b="1" baseline="30000" dirty="0"/>
              <a:t>ère</a:t>
            </a:r>
            <a:r>
              <a:rPr lang="fr-FR" sz="1600" b="1" dirty="0"/>
              <a:t>      2018  </a:t>
            </a:r>
            <a:r>
              <a:rPr lang="fr-FR" sz="1600" b="1" dirty="0">
                <a:sym typeface="Wingdings" panose="05000000000000000000" pitchFamily="2" charset="2"/>
              </a:rPr>
              <a:t>  </a:t>
            </a:r>
            <a:r>
              <a:rPr lang="fr-FR" sz="1600" b="1" dirty="0"/>
              <a:t>1</a:t>
            </a:r>
            <a:r>
              <a:rPr lang="fr-FR" sz="1600" b="1" baseline="30000" dirty="0"/>
              <a:t>ère</a:t>
            </a:r>
            <a:r>
              <a:rPr lang="fr-FR" sz="1600" b="1" dirty="0"/>
              <a:t> </a:t>
            </a:r>
          </a:p>
          <a:p>
            <a:pPr marL="1225296" indent="-1143000">
              <a:buNone/>
            </a:pPr>
            <a:endParaRPr lang="fr-FR" sz="1600" b="1" dirty="0"/>
          </a:p>
          <a:p>
            <a:pPr marL="1225296" indent="-1143000">
              <a:buNone/>
            </a:pPr>
            <a:r>
              <a:rPr lang="fr-FR" sz="1600" b="1" dirty="0"/>
              <a:t>Challenge des EDG National                                                          558  EDG  classées</a:t>
            </a:r>
          </a:p>
          <a:p>
            <a:pPr marL="1225296" indent="-1143000">
              <a:buNone/>
            </a:pPr>
            <a:r>
              <a:rPr lang="fr-FR" sz="1600" dirty="0"/>
              <a:t>2022  </a:t>
            </a:r>
            <a:r>
              <a:rPr lang="fr-FR" sz="1600" dirty="0">
                <a:sym typeface="Wingdings" panose="05000000000000000000" pitchFamily="2" charset="2"/>
              </a:rPr>
              <a:t></a:t>
            </a:r>
            <a:r>
              <a:rPr lang="fr-FR" sz="1600" dirty="0"/>
              <a:t>   78</a:t>
            </a:r>
            <a:r>
              <a:rPr lang="fr-FR" sz="1600" baseline="30000" dirty="0"/>
              <a:t>e</a:t>
            </a:r>
            <a:r>
              <a:rPr lang="fr-FR" sz="1600" dirty="0"/>
              <a:t> 		2021   </a:t>
            </a:r>
            <a:r>
              <a:rPr lang="fr-FR" sz="1600" dirty="0">
                <a:sym typeface="Wingdings" panose="05000000000000000000" pitchFamily="2" charset="2"/>
              </a:rPr>
              <a:t></a:t>
            </a:r>
            <a:r>
              <a:rPr lang="fr-FR" sz="1600" dirty="0"/>
              <a:t>    63</a:t>
            </a:r>
            <a:r>
              <a:rPr lang="fr-FR" sz="1600" baseline="30000" dirty="0"/>
              <a:t>e</a:t>
            </a:r>
            <a:endParaRPr lang="fr-FR" sz="1600" dirty="0"/>
          </a:p>
          <a:p>
            <a:pPr marL="1225296" indent="-1143000">
              <a:buNone/>
            </a:pPr>
            <a:endParaRPr lang="fr-FR" sz="1600" b="1" dirty="0"/>
          </a:p>
          <a:p>
            <a:pPr marL="1225296" indent="-1143000">
              <a:buNone/>
            </a:pPr>
            <a:r>
              <a:rPr lang="fr-FR" sz="1600" b="1" dirty="0"/>
              <a:t>Challenge des EDG  Ligue Paris-Ile-de-France                             78  EDG classées</a:t>
            </a:r>
          </a:p>
          <a:p>
            <a:pPr marL="1225296" indent="-1143000">
              <a:buNone/>
            </a:pPr>
            <a:r>
              <a:rPr lang="fr-FR" sz="1600" dirty="0"/>
              <a:t>2022  </a:t>
            </a:r>
            <a:r>
              <a:rPr lang="fr-FR" sz="1600" dirty="0">
                <a:sym typeface="Wingdings" panose="05000000000000000000" pitchFamily="2" charset="2"/>
              </a:rPr>
              <a:t></a:t>
            </a:r>
            <a:r>
              <a:rPr lang="fr-FR" sz="1600" dirty="0"/>
              <a:t>    12</a:t>
            </a:r>
            <a:r>
              <a:rPr lang="fr-FR" sz="1600" baseline="30000" dirty="0"/>
              <a:t>e</a:t>
            </a:r>
            <a:r>
              <a:rPr lang="fr-FR" sz="1600" dirty="0"/>
              <a:t> 		2021    </a:t>
            </a:r>
            <a:r>
              <a:rPr lang="fr-FR" sz="1600" dirty="0">
                <a:sym typeface="Wingdings" panose="05000000000000000000" pitchFamily="2" charset="2"/>
              </a:rPr>
              <a:t> </a:t>
            </a:r>
            <a:r>
              <a:rPr lang="fr-FR" sz="1600" dirty="0"/>
              <a:t>  6</a:t>
            </a:r>
            <a:r>
              <a:rPr lang="fr-FR" sz="1600" baseline="30000" dirty="0"/>
              <a:t>e</a:t>
            </a:r>
            <a:endParaRPr lang="fr-FR" sz="1600" dirty="0"/>
          </a:p>
          <a:p>
            <a:pPr marL="1225296" indent="-1143000">
              <a:buNone/>
            </a:pPr>
            <a:endParaRPr lang="fr-FR" sz="1600" b="1" dirty="0"/>
          </a:p>
          <a:p>
            <a:pPr marL="1225296" indent="-1143000">
              <a:buNone/>
            </a:pPr>
            <a:r>
              <a:rPr lang="fr-FR" sz="1600" b="1" dirty="0"/>
              <a:t>Challenge des EDG	Département du Val d’Oise	13 EDG  classées</a:t>
            </a:r>
          </a:p>
          <a:p>
            <a:pPr marL="1225296" indent="-1143000">
              <a:buNone/>
            </a:pPr>
            <a:r>
              <a:rPr lang="fr-FR" sz="1600" dirty="0"/>
              <a:t>2022 </a:t>
            </a:r>
            <a:r>
              <a:rPr lang="fr-FR" sz="1600" dirty="0">
                <a:sym typeface="Wingdings" panose="05000000000000000000" pitchFamily="2" charset="2"/>
              </a:rPr>
              <a:t></a:t>
            </a:r>
            <a:r>
              <a:rPr lang="fr-FR" sz="1600" dirty="0"/>
              <a:t>     1</a:t>
            </a:r>
            <a:r>
              <a:rPr lang="fr-FR" sz="1600" baseline="30000" dirty="0"/>
              <a:t>ère</a:t>
            </a:r>
            <a:r>
              <a:rPr lang="fr-FR" sz="1600" dirty="0"/>
              <a:t> 	2021 </a:t>
            </a:r>
            <a:r>
              <a:rPr lang="fr-FR" sz="1600" dirty="0">
                <a:sym typeface="Wingdings" panose="05000000000000000000" pitchFamily="2" charset="2"/>
              </a:rPr>
              <a:t></a:t>
            </a:r>
            <a:r>
              <a:rPr lang="fr-FR" sz="1600" dirty="0"/>
              <a:t>    1</a:t>
            </a:r>
            <a:r>
              <a:rPr lang="fr-FR" sz="1600" baseline="30000" dirty="0"/>
              <a:t>ère</a:t>
            </a:r>
            <a:r>
              <a:rPr lang="fr-FR" sz="1600" dirty="0"/>
              <a:t> </a:t>
            </a:r>
          </a:p>
          <a:p>
            <a:pPr marL="82296" indent="0">
              <a:buNone/>
            </a:pPr>
            <a:r>
              <a:rPr lang="fr-FR" sz="1800" dirty="0"/>
              <a:t>		</a:t>
            </a:r>
          </a:p>
          <a:p>
            <a:pPr marL="82296" indent="0">
              <a:buNone/>
            </a:pPr>
            <a:r>
              <a:rPr lang="fr-FR" sz="1600" dirty="0"/>
              <a:t>		</a:t>
            </a:r>
          </a:p>
          <a:p>
            <a:pPr marL="82296" indent="0">
              <a:buNone/>
            </a:pPr>
            <a:r>
              <a:rPr lang="fr-FR" sz="1600" dirty="0"/>
              <a:t> 	</a:t>
            </a:r>
          </a:p>
          <a:p>
            <a:pPr marL="82296" indent="0">
              <a:buNone/>
            </a:pPr>
            <a:r>
              <a:rPr lang="fr-FR" sz="1600" dirty="0"/>
              <a:t>  	</a:t>
            </a:r>
          </a:p>
          <a:p>
            <a:pPr marL="82296" indent="0">
              <a:buNone/>
            </a:pPr>
            <a:r>
              <a:rPr lang="fr-FR" sz="1600" dirty="0"/>
              <a:t>								</a:t>
            </a:r>
          </a:p>
          <a:p>
            <a:pPr marL="82296" indent="0">
              <a:buNone/>
            </a:pPr>
            <a:r>
              <a:rPr lang="fr-FR" sz="1600" dirty="0"/>
              <a:t>		</a:t>
            </a:r>
          </a:p>
          <a:p>
            <a:pPr marL="82296" indent="0">
              <a:buNone/>
            </a:pPr>
            <a:r>
              <a:rPr lang="fr-FR" sz="1600" dirty="0"/>
              <a:t>		   			</a:t>
            </a:r>
          </a:p>
          <a:p>
            <a:pPr marL="82296" indent="0">
              <a:buNone/>
            </a:pPr>
            <a:r>
              <a:rPr lang="fr-FR" sz="1600" dirty="0"/>
              <a:t> </a:t>
            </a:r>
          </a:p>
          <a:p>
            <a:pPr marL="82296" indent="0">
              <a:buNone/>
            </a:pPr>
            <a:endParaRPr lang="fr-FR" sz="1600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581528" cy="864096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					</a:t>
            </a:r>
            <a:endParaRPr lang="fr-FR" sz="1800" dirty="0">
              <a:latin typeface="+mn-lt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3528" y="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ECOLE DE GOLF 2022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Arlene MLODZIK					(7/7)</a:t>
            </a:r>
          </a:p>
        </p:txBody>
      </p:sp>
    </p:spTree>
    <p:extLst>
      <p:ext uri="{BB962C8B-B14F-4D97-AF65-F5344CB8AC3E}">
        <p14:creationId xmlns:p14="http://schemas.microsoft.com/office/powerpoint/2010/main" val="417495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139133" cy="1143000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EQUIPE SENIORS BIS </a:t>
            </a:r>
            <a:b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CAPITAINE JACQUES PORTE	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fr-FR" sz="1800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5945708" cy="396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 SENIORS BIS 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CAPITAINE JACQUES PORTE					(1/3)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89120"/>
          </a:xfrm>
        </p:spPr>
        <p:txBody>
          <a:bodyPr>
            <a:normAutofit fontScale="92500" lnSpcReduction="10000"/>
          </a:bodyPr>
          <a:lstStyle/>
          <a:p>
            <a:r>
              <a:rPr lang="fr-FR" sz="2000" dirty="0"/>
              <a:t>EFFECTIFS</a:t>
            </a:r>
          </a:p>
          <a:p>
            <a:pPr lvl="1"/>
            <a:r>
              <a:rPr lang="fr-FR" sz="2000" dirty="0"/>
              <a:t>Femmes 14 		Hommes 27 (soit 41) </a:t>
            </a:r>
          </a:p>
          <a:p>
            <a:pPr lvl="1"/>
            <a:r>
              <a:rPr lang="fr-FR" sz="2000" dirty="0"/>
              <a:t>Nous étions 50 la saison précédente, nous avons perdus 9 joueurs </a:t>
            </a:r>
          </a:p>
          <a:p>
            <a:pPr lvl="1"/>
            <a:endParaRPr lang="fr-FR" sz="2000" dirty="0"/>
          </a:p>
          <a:p>
            <a:r>
              <a:rPr lang="fr-FR" sz="2000" dirty="0"/>
              <a:t>CHALLENGE ABBDM </a:t>
            </a:r>
          </a:p>
          <a:p>
            <a:pPr lvl="1"/>
            <a:r>
              <a:rPr lang="fr-FR" sz="2000" dirty="0"/>
              <a:t>D’octobre à fin Mars, ce joue en </a:t>
            </a:r>
            <a:r>
              <a:rPr lang="fr-FR" sz="2000" dirty="0" err="1"/>
              <a:t>Patsome</a:t>
            </a:r>
            <a:r>
              <a:rPr lang="fr-FR" sz="2000" dirty="0"/>
              <a:t> </a:t>
            </a:r>
          </a:p>
          <a:p>
            <a:pPr lvl="1"/>
            <a:r>
              <a:rPr lang="fr-FR" sz="2000" dirty="0"/>
              <a:t>Il reste deux rencontres pour finir la saison plus la Finale le 31 Mars </a:t>
            </a:r>
          </a:p>
          <a:p>
            <a:pPr lvl="1"/>
            <a:r>
              <a:rPr lang="fr-FR" sz="2000" dirty="0"/>
              <a:t>Actuellement nous sommes 2° ex-aequo </a:t>
            </a:r>
          </a:p>
          <a:p>
            <a:pPr lvl="1"/>
            <a:endParaRPr lang="fr-FR" sz="2000" dirty="0"/>
          </a:p>
          <a:p>
            <a:r>
              <a:rPr lang="fr-FR" sz="2100" dirty="0"/>
              <a:t>CHALLENGE des MILLES </a:t>
            </a:r>
          </a:p>
          <a:p>
            <a:pPr lvl="1"/>
            <a:r>
              <a:rPr lang="fr-FR" sz="2100" dirty="0"/>
              <a:t>D’avril à Octobre </a:t>
            </a:r>
          </a:p>
          <a:p>
            <a:pPr lvl="1"/>
            <a:r>
              <a:rPr lang="fr-FR" sz="2100" dirty="0"/>
              <a:t>Nous avons organisé la Finale en 2022 </a:t>
            </a:r>
          </a:p>
          <a:p>
            <a:pPr lvl="1"/>
            <a:r>
              <a:rPr lang="fr-FR" sz="2100" dirty="0"/>
              <a:t>Mt GRIFFON a remporté la coupe, merci à toute l’équipe </a:t>
            </a:r>
          </a:p>
          <a:p>
            <a:pPr lvl="1"/>
            <a:endParaRPr lang="fr-FR" sz="21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3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 SENIORS BIS 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CAPITAINE JACQUES PORTE					(2/3)</a:t>
            </a:r>
            <a:endParaRPr lang="fr-FR" sz="2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Comme l’occasion nous en est donnés, je tiens à remercier toutes les équipes du CLUB </a:t>
            </a:r>
          </a:p>
          <a:p>
            <a:pPr marL="0" indent="0">
              <a:buNone/>
            </a:pPr>
            <a:r>
              <a:rPr lang="fr-FR" dirty="0"/>
              <a:t>	l’Accueil, le BAR, la CUISINE et le responsable du 	parcours avec ces petits Hommes vert.</a:t>
            </a:r>
          </a:p>
          <a:p>
            <a:pPr marL="0" indent="0">
              <a:buNone/>
            </a:pPr>
            <a:r>
              <a:rPr lang="fr-FR" dirty="0"/>
              <a:t>	Mais pour la qualité du  service … Quoi Que  !!!!!!!!!!!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Je pense être le porte-parole pour les Clubs que nous rencontrons, ils aiment venir à Mt Griffon j’en est eu encore la preuve la semaine dernière, nous allons organiser la FINALE des milles au mois d’octobre, ce qui représente 80 personne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3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SEJOUR en TURQUIE ANNULE.</a:t>
            </a:r>
          </a:p>
          <a:p>
            <a:endParaRPr lang="fr-FR" dirty="0"/>
          </a:p>
          <a:p>
            <a:pPr lvl="1"/>
            <a:r>
              <a:rPr lang="fr-FR" dirty="0"/>
              <a:t>Transformé en séjour aux BALEARES pour le mois de Septembre </a:t>
            </a:r>
          </a:p>
          <a:p>
            <a:pPr lvl="1"/>
            <a:r>
              <a:rPr lang="fr-FR" dirty="0"/>
              <a:t>Mais bien compromis par le manque de participants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 SENIORS BIS </a:t>
            </a:r>
            <a:br>
              <a:rPr lang="fr-FR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CAPITAINE JACQUES PORTE					(3/3)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20487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 txBox="1">
            <a:spLocks/>
          </p:cNvSpPr>
          <p:nvPr/>
        </p:nvSpPr>
        <p:spPr>
          <a:xfrm>
            <a:off x="533400" y="1766263"/>
            <a:ext cx="3169020" cy="3024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>
            <a:lvl1pPr marL="3429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5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ＭＳ Ｐゴシック" pitchFamily="5" charset="-128"/>
                <a:cs typeface="ＭＳ Ｐゴシック" pitchFamily="5" charset="-128"/>
              </a:defRPr>
            </a:lvl1pPr>
            <a:lvl2pPr marL="63976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5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ＭＳ Ｐゴシック" pitchFamily="5" charset="-128"/>
                <a:cs typeface="+mn-cs"/>
              </a:defRPr>
            </a:lvl2pPr>
            <a:lvl3pPr marL="914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B5AE53"/>
              </a:buClr>
              <a:buFont typeface="Arial" pitchFamily="5" charset="0"/>
              <a:buChar char="•"/>
              <a:defRPr kern="1200">
                <a:solidFill>
                  <a:schemeClr val="tx2"/>
                </a:solidFill>
                <a:latin typeface="+mn-lt"/>
                <a:ea typeface="ＭＳ Ｐゴシック" pitchFamily="5" charset="-128"/>
                <a:cs typeface="+mn-cs"/>
              </a:defRPr>
            </a:lvl3pPr>
            <a:lvl4pPr marL="127952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48058"/>
              </a:buClr>
              <a:buFont typeface="Arial" pitchFamily="5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ＭＳ Ｐゴシック" pitchFamily="5" charset="-128"/>
                <a:cs typeface="+mn-cs"/>
              </a:defRPr>
            </a:lvl4pPr>
            <a:lvl5pPr marL="1554163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itchFamily="5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ＭＳ Ｐゴシック" pitchFamily="5" charset="-128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r-FR" sz="3600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36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RAPPORT DU TRESORIER</a:t>
            </a:r>
          </a:p>
        </p:txBody>
      </p:sp>
      <p:pic>
        <p:nvPicPr>
          <p:cNvPr id="4" name="Picture 2" descr="C:\Program Files (x86)\Microsoft Office\MEDIA\CAGCAT10\j022202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1781251" cy="17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Program Files (x86)\Microsoft Office\MEDIA\CAGCAT10\j022202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7" y="806453"/>
            <a:ext cx="1781175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20072" y="5301208"/>
            <a:ext cx="230425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70924"/>
            <a:ext cx="3525547" cy="281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</p:spTree>
    <p:extLst>
      <p:ext uri="{BB962C8B-B14F-4D97-AF65-F5344CB8AC3E}">
        <p14:creationId xmlns:p14="http://schemas.microsoft.com/office/powerpoint/2010/main" val="24396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846817"/>
              </p:ext>
            </p:extLst>
          </p:nvPr>
        </p:nvGraphicFramePr>
        <p:xfrm>
          <a:off x="179512" y="908720"/>
          <a:ext cx="8784976" cy="5636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3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4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8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78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Charges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Produits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chemeClr val="dk1"/>
                        </a:solidFill>
                        <a:effectLst/>
                        <a:latin typeface="+mj-lt"/>
                      </a:endParaRPr>
                    </a:p>
                    <a:p>
                      <a:pPr algn="ctr" fontAlgn="ctr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78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60 - Achats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13 001,07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70 - Vente de produits finis, de marchandises ou prestations de services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32 987,07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9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Lots compétitions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10 794,83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Droits de jeux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28 528,00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Achats de matières et fournitures (papier, encre …)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311,07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Vente vêtements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1 379,00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9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Achat vêtements </a:t>
                      </a:r>
                      <a:r>
                        <a:rPr lang="fr-FR" sz="1100" u="none" strike="noStrike" dirty="0" err="1">
                          <a:effectLst/>
                          <a:latin typeface="+mj-lt"/>
                        </a:rPr>
                        <a:t>equipes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773,00,41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Sponsor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1 300,00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9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61 - Services Extérieurs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1 111,46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 err="1">
                          <a:effectLst/>
                          <a:latin typeface="+mj-lt"/>
                        </a:rPr>
                        <a:t>Remb</a:t>
                      </a:r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. Suite annulations déplacements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1 780,07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9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Locations TPE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505,20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74 - Subventions d'exploitations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16 119,00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9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Entretien et réparation (informatique,..)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364,00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Ligue PIDF golf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2 250,00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9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Assurances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>
                          <a:effectLst/>
                          <a:latin typeface="+mj-lt"/>
                        </a:rPr>
                        <a:t>242,26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Conseil Général du 95</a:t>
                      </a:r>
                      <a:endParaRPr lang="fr-FR" sz="1100" b="0" i="1" u="none" strike="noStrike" dirty="0">
                        <a:solidFill>
                          <a:srgbClr val="0000FF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13 069,00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9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62 - Autres services extérieurs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44 467,33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Luzarches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800,00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40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 honoraires pro golf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7 950,00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75 - Autres produits de gestion courante*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46 063,00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9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Publicité, publications (plaquette sponsor)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1 404,00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Cotisations des adhérents (AS)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11 589,00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9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Déplacements, missions (gîtes, frais route &amp; repas, ..)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>
                          <a:effectLst/>
                          <a:latin typeface="+mj-lt"/>
                        </a:rPr>
                        <a:t>33 737,63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Licences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34 020,00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240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Services bancaires (com. CB, com. de mouvements)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676,79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76 - Produits financiers (intérêt Livret A association)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143,73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99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Frais postaux, Internet, Néphélie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698,91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Total Général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95 312,80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240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65 - Autres charges de gestion courante (Licences, cotisations FFG, Ligue…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33 312,90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240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66 - Charges financières (Reversements DJ pour LION'S, Asso ABBAYE)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1 365,00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Résultat</a:t>
                      </a:r>
                      <a:endParaRPr lang="fr-FR" sz="14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2 055,04 €</a:t>
                      </a:r>
                      <a:endParaRPr lang="fr-FR" sz="14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99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  <a:latin typeface="+mj-lt"/>
                        </a:rPr>
                        <a:t>Total Général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dirty="0">
                          <a:effectLst/>
                          <a:latin typeface="+mj-lt"/>
                        </a:rPr>
                        <a:t>93 257,76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951" marR="6951" marT="6951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Titre 1"/>
          <p:cNvSpPr txBox="1">
            <a:spLocks/>
          </p:cNvSpPr>
          <p:nvPr/>
        </p:nvSpPr>
        <p:spPr>
          <a:xfrm>
            <a:off x="467544" y="0"/>
            <a:ext cx="8291264" cy="90872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fr-FR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fontAlgn="auto">
              <a:spcAft>
                <a:spcPts val="0"/>
              </a:spcAft>
            </a:pPr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COMPTE DE RESULTAT </a:t>
            </a:r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/>
              </a:rPr>
              <a:t>ÉE 2023		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(1/)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0339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345106"/>
              </p:ext>
            </p:extLst>
          </p:nvPr>
        </p:nvGraphicFramePr>
        <p:xfrm>
          <a:off x="107504" y="1124740"/>
          <a:ext cx="8928991" cy="5270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5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2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58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7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02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49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50013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ANNEE 2022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ANNEE 2021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Recettes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Dépenses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Solde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Recettes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Dépenses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Solde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33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>
                          <a:effectLst/>
                        </a:rPr>
                        <a:t>Dépenses et Recettes Ecole De Golf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4 855,24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-4 855,24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 dirty="0">
                          <a:effectLst/>
                        </a:rPr>
                        <a:t>Dépenses et Recettes Ecole De Golf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30,64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7 437,07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-6 837,07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33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>
                          <a:effectLst/>
                        </a:rPr>
                        <a:t>Dépenses et Recettes Equipe Dames 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1 680,16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3 241,62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-1 561,46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>
                          <a:effectLst/>
                        </a:rPr>
                        <a:t>Dépenses et Recettes Equipe Dames 1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1 254,35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9 229,58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-7 975,23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33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>
                          <a:effectLst/>
                        </a:rPr>
                        <a:t>Dépenses et Recettes Equipe Hommes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11 284,45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-11 284,45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 dirty="0">
                          <a:effectLst/>
                        </a:rPr>
                        <a:t>Dépenses et Recettes Equipe Hommes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260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7 917,03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-7 657,03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33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>
                          <a:effectLst/>
                        </a:rPr>
                        <a:t>Dépenses Haut Niveau (DT,ECM, ECD et SID)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6 240,70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-6 240,70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 dirty="0">
                          <a:effectLst/>
                        </a:rPr>
                        <a:t>Dépenses Haut Niveau (DT,ECM, ECD et SID)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6 499,28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-6 499,28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33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>
                          <a:effectLst/>
                        </a:rPr>
                        <a:t>Remboursement Inscription Joueurs suite perf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1 623,00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-1 623,00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 dirty="0">
                          <a:effectLst/>
                        </a:rPr>
                        <a:t>Remboursement Inscription Joueurs suite perf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2 856,50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-2 856,50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33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>
                          <a:effectLst/>
                        </a:rPr>
                        <a:t>Dépenses et Recettes Equipe Seniors 1 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99,91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3 424,30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-3 324,39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>
                          <a:effectLst/>
                        </a:rPr>
                        <a:t>Dépenses et Recettes Equipe Seniors 1  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77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2 930,00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-2 853,00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206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>
                          <a:effectLst/>
                        </a:rPr>
                        <a:t>Dépenses et Recettes Equipe Seniors 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400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-400,00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>
                          <a:effectLst/>
                        </a:rPr>
                        <a:t>Dépenses et Recettes Equipe Seniors 2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400,00</a:t>
                      </a:r>
                      <a:endParaRPr lang="fr-FR" sz="1200" b="1" i="1" u="none" strike="noStrike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88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0332"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>
                          <a:effectLst/>
                        </a:rPr>
                        <a:t>Dépenses et Recettes Equipe  Dames 2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429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200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229,00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fr-FR" sz="1200" b="1" u="none" strike="noStrike" dirty="0">
                          <a:effectLst/>
                        </a:rPr>
                        <a:t>Dépenses et Recettes Equipe Dames 2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1" u="none" strike="noStrike" dirty="0">
                        <a:solidFill>
                          <a:srgbClr val="0B5395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2209,07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31269,31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-29 060,24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>
                          <a:effectLst/>
                        </a:rPr>
                        <a:t>1621,99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37 269,46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u="none" strike="noStrike" dirty="0">
                          <a:effectLst/>
                        </a:rPr>
                        <a:t>-34 590,11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7573" marR="7573" marT="7573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itre 1"/>
          <p:cNvSpPr txBox="1">
            <a:spLocks/>
          </p:cNvSpPr>
          <p:nvPr/>
        </p:nvSpPr>
        <p:spPr>
          <a:xfrm>
            <a:off x="467544" y="44624"/>
            <a:ext cx="8291264" cy="93610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RECETTES/DEPENSES EQUIPES </a:t>
            </a:r>
          </a:p>
          <a:p>
            <a:pPr fontAlgn="auto">
              <a:spcAft>
                <a:spcPts val="0"/>
              </a:spcAft>
            </a:pPr>
            <a:r>
              <a:rPr lang="fr-FR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r>
              <a:rPr lang="fr-FR" sz="3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/>
              </a:rPr>
              <a:t>ÉE 2023_2022</a:t>
            </a:r>
            <a:r>
              <a:rPr lang="fr-F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/>
              </a:rPr>
              <a:t>					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(1/11)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260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425452" y="407988"/>
            <a:ext cx="8261351" cy="64474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ＭＳ Ｐゴシック" pitchFamily="5" charset="-128"/>
                <a:cs typeface="ＭＳ Ｐゴシック" pitchFamily="5" charset="-128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 sz="4800" b="1" dirty="0"/>
              <a:t>COTISATIONS AS</a:t>
            </a:r>
            <a:r>
              <a:rPr lang="fr-FR" sz="3200" dirty="0">
                <a:solidFill>
                  <a:srgbClr val="002060"/>
                </a:solidFill>
                <a:latin typeface="+mn-lt"/>
              </a:rPr>
              <a:t>			</a:t>
            </a:r>
            <a:r>
              <a:rPr lang="fr-FR" sz="1800" b="1" dirty="0"/>
              <a:t>(3/4)</a:t>
            </a:r>
            <a:endParaRPr lang="fr-FR" sz="1800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567" y="2420888"/>
            <a:ext cx="3872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n-lt"/>
              </a:rPr>
              <a:t>Pas d’augmentation 2023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630950"/>
              </p:ext>
            </p:extLst>
          </p:nvPr>
        </p:nvGraphicFramePr>
        <p:xfrm>
          <a:off x="4723661" y="1268760"/>
          <a:ext cx="3851583" cy="4896547"/>
        </p:xfrm>
        <a:graphic>
          <a:graphicData uri="http://schemas.openxmlformats.org/drawingml/2006/table">
            <a:tbl>
              <a:tblPr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64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8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16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107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1400" u="none" strike="noStrike" dirty="0">
                          <a:effectLst/>
                        </a:rPr>
                        <a:t>TARIFS COTISATION AS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83"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 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072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072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ADULTE  (+ 25 ans)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0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Semainier Individuel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43,00 €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0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Semainier Couple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70,00 €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0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Permanent Individuel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58,00 €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072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Permanent Couple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94,00 €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072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Permanent Jeune Adulte (19 à 25 ans)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30,00 €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072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Permanent Jeune (13 à 18 ans)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30,00 €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1072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EDG </a:t>
                      </a:r>
                      <a:r>
                        <a:rPr lang="fr-FR" sz="1100" u="none" strike="noStrike" baseline="0" dirty="0">
                          <a:effectLst/>
                        </a:rPr>
                        <a:t> </a:t>
                      </a:r>
                      <a:r>
                        <a:rPr lang="fr-FR" sz="1100" u="none" strike="noStrike" dirty="0">
                          <a:effectLst/>
                        </a:rPr>
                        <a:t>13 à 18 ans</a:t>
                      </a:r>
                      <a:endParaRPr lang="fr-FR" sz="1100" b="1" i="1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1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1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1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16,00 €</a:t>
                      </a:r>
                      <a:endParaRPr lang="fr-FR" sz="1100" b="0" i="1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1072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EDG - 13 ans</a:t>
                      </a:r>
                      <a:endParaRPr lang="fr-FR" sz="1100" b="1" i="1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1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12,00 €</a:t>
                      </a:r>
                      <a:endParaRPr lang="fr-FR" sz="1100" b="0" i="1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1072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Personnel du Golf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4,00 €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1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0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RAPPORT DU TRESORIER</a:t>
            </a:r>
            <a:b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Année 2022     (Nb licences/Nb  adhésions AS)	  			(2/11)</a:t>
            </a:r>
            <a:endParaRPr lang="fr-F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4757665"/>
              </p:ext>
            </p:extLst>
          </p:nvPr>
        </p:nvGraphicFramePr>
        <p:xfrm>
          <a:off x="467544" y="1484784"/>
          <a:ext cx="771405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7884368" y="2204864"/>
            <a:ext cx="594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+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77</a:t>
            </a:r>
            <a:endParaRPr lang="fr-FR" sz="1600" dirty="0">
              <a:latin typeface="+mn-lt"/>
            </a:endParaRPr>
          </a:p>
        </p:txBody>
      </p:sp>
      <p:sp>
        <p:nvSpPr>
          <p:cNvPr id="8" name="Flèche droite rayée 7"/>
          <p:cNvSpPr/>
          <p:nvPr/>
        </p:nvSpPr>
        <p:spPr>
          <a:xfrm rot="18725891">
            <a:off x="7835531" y="2672312"/>
            <a:ext cx="196542" cy="11356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" name="Flèche droite rayée 9"/>
          <p:cNvSpPr/>
          <p:nvPr/>
        </p:nvSpPr>
        <p:spPr>
          <a:xfrm rot="18725891">
            <a:off x="7835531" y="4853622"/>
            <a:ext cx="196542" cy="11356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959678" y="445277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+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20</a:t>
            </a:r>
            <a:endParaRPr lang="fr-F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93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RAPPORT DU TRESORIER</a:t>
            </a:r>
            <a:br>
              <a:rPr lang="fr-FR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Année 2022 (licences/adhésions AS)	  				(3/11)</a:t>
            </a:r>
            <a:endParaRPr lang="fr-FR" sz="1800" dirty="0">
              <a:latin typeface="+mn-lt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graphicFrame>
        <p:nvGraphicFramePr>
          <p:cNvPr id="12" name="Espace réservé du contenu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732055"/>
              </p:ext>
            </p:extLst>
          </p:nvPr>
        </p:nvGraphicFramePr>
        <p:xfrm>
          <a:off x="179513" y="1268764"/>
          <a:ext cx="8784974" cy="52565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3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6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24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03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87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64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66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80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59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85373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Détail des statistiques licenciés par type de lien, par sexe et par catégorie</a:t>
                      </a:r>
                      <a:endParaRPr lang="fr-FR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70">
                <a:tc>
                  <a:txBody>
                    <a:bodyPr/>
                    <a:lstStyle/>
                    <a:p>
                      <a:pPr algn="l" fontAlgn="ctr"/>
                      <a:endParaRPr lang="fr-FR" sz="12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Membre AS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Abonné Golf</a:t>
                      </a:r>
                      <a:endParaRPr lang="fr-FR" sz="1200" b="1" i="0" u="none" strike="noStrike" dirty="0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Indépendants Golf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804">
                <a:tc>
                  <a:txBody>
                    <a:bodyPr/>
                    <a:lstStyle/>
                    <a:p>
                      <a:pPr algn="l" fontAlgn="ctr"/>
                      <a:endParaRPr lang="fr-FR" sz="12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H</a:t>
                      </a:r>
                      <a:endParaRPr lang="fr-FR" sz="1200" b="1" i="0" u="none" strike="noStrike" dirty="0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F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Total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>
                          <a:effectLst/>
                        </a:rPr>
                        <a:t>H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F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</a:rPr>
                        <a:t>Total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7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Adulte (plus de 25 ans)</a:t>
                      </a:r>
                      <a:endParaRPr lang="fr-FR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137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69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206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107</a:t>
                      </a:r>
                      <a:endParaRPr lang="fr-FR" sz="1200" b="1" i="0" u="none" strike="noStrike" dirty="0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29</a:t>
                      </a:r>
                      <a:endParaRPr lang="fr-FR" sz="1200" b="1" i="0" u="none" strike="noStrike" dirty="0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136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188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59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247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7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Jeune Adulte (19 à 25 ans)</a:t>
                      </a:r>
                      <a:endParaRPr lang="fr-FR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3</a:t>
                      </a:r>
                      <a:endParaRPr lang="fr-FR" sz="1200" b="1" i="0" u="none" strike="noStrike" dirty="0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3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1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11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>
                          <a:effectLst/>
                        </a:rPr>
                        <a:t>Jeune (13 à 18 ans)</a:t>
                      </a:r>
                      <a:endParaRPr lang="fr-FR" sz="1200" b="1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6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7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7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Enfant (moins de 13 ans)</a:t>
                      </a:r>
                      <a:endParaRPr lang="fr-FR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57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Fin de saison Adulte</a:t>
                      </a:r>
                      <a:endParaRPr lang="fr-FR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Fin de saison Jeune</a:t>
                      </a:r>
                      <a:endParaRPr lang="fr-FR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Fin de saison Enfant</a:t>
                      </a:r>
                      <a:endParaRPr lang="fr-FR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Personnel Golf</a:t>
                      </a:r>
                      <a:endParaRPr lang="fr-FR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40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>
                          <a:effectLst/>
                        </a:rPr>
                        <a:t>Scolaire</a:t>
                      </a:r>
                      <a:endParaRPr lang="fr-FR" sz="1200" b="1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Enfant 2022/2023</a:t>
                      </a:r>
                      <a:endParaRPr lang="fr-FR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>
                          <a:effectLst/>
                        </a:rPr>
                        <a:t>Jeune 2022/2023</a:t>
                      </a:r>
                      <a:endParaRPr lang="fr-FR" sz="1200" b="1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007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>
                          <a:effectLst/>
                        </a:rPr>
                        <a:t>Jeune Adulte 2022/2023</a:t>
                      </a:r>
                      <a:endParaRPr lang="fr-FR" sz="1200" b="1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Adulte 2022/2023</a:t>
                      </a:r>
                      <a:endParaRPr lang="fr-FR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13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4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17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12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3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15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9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effectLst/>
                        </a:rPr>
                        <a:t>Licence 2021/2022</a:t>
                      </a:r>
                      <a:endParaRPr lang="fr-FR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fr-FR" sz="12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7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8</a:t>
                      </a:r>
                      <a:endParaRPr lang="fr-FR" sz="1200" b="1" i="0" u="none" strike="noStrike">
                        <a:solidFill>
                          <a:srgbClr val="963634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>
                          <a:effectLst/>
                        </a:rPr>
                        <a:t>12</a:t>
                      </a:r>
                      <a:endParaRPr lang="fr-FR" sz="1200" b="1" i="0" u="none" strike="noStrike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3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15</a:t>
                      </a:r>
                      <a:endParaRPr lang="fr-FR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4925">
                <a:tc gridSpan="10">
                  <a:txBody>
                    <a:bodyPr/>
                    <a:lstStyle/>
                    <a:p>
                      <a:pPr algn="l" fontAlgn="ctr"/>
                      <a:endParaRPr lang="fr-FR" sz="1200" b="0" i="0" u="none" strike="noStrike" dirty="0"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540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246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108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354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130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165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230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297</a:t>
                      </a:r>
                      <a:endParaRPr lang="fr-F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9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402" marR="8402" marT="8402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61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Recettes Licences </a:t>
            </a:r>
            <a:r>
              <a:rPr lang="fr-FR" dirty="0">
                <a:sym typeface="Wingdings" panose="05000000000000000000" pitchFamily="2" charset="2"/>
              </a:rPr>
              <a:t>34 020€ (+2255€ par rapport 2021)</a:t>
            </a:r>
            <a:endParaRPr lang="fr-FR" dirty="0"/>
          </a:p>
          <a:p>
            <a:r>
              <a:rPr lang="fr-FR" dirty="0"/>
              <a:t>Factures Licences FFG </a:t>
            </a:r>
            <a:r>
              <a:rPr lang="fr-FR" dirty="0">
                <a:sym typeface="Wingdings" panose="05000000000000000000" pitchFamily="2" charset="2"/>
              </a:rPr>
              <a:t> 31 857,90 €</a:t>
            </a:r>
          </a:p>
          <a:p>
            <a:r>
              <a:rPr lang="fr-FR" dirty="0">
                <a:sym typeface="Wingdings" panose="05000000000000000000" pitchFamily="2" charset="2"/>
              </a:rPr>
              <a:t>Gain sur licences  2 162,10€</a:t>
            </a:r>
            <a:endParaRPr lang="fr-FR" dirty="0"/>
          </a:p>
          <a:p>
            <a:endParaRPr lang="fr-FR" dirty="0"/>
          </a:p>
          <a:p>
            <a:r>
              <a:rPr lang="fr-FR" dirty="0"/>
              <a:t>Recette cotisation AS </a:t>
            </a:r>
            <a:r>
              <a:rPr lang="fr-FR" dirty="0">
                <a:sym typeface="Wingdings" panose="05000000000000000000" pitchFamily="2" charset="2"/>
              </a:rPr>
              <a:t> 11 271€ (+294€ par rapport 2021)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sp>
        <p:nvSpPr>
          <p:cNvPr id="5" name="Titre 10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RAPPORT DU TRESORIER</a:t>
            </a:r>
            <a:b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Année 2022 (Recette licences/adhésions AS)	  			(4/11)</a:t>
            </a:r>
            <a:endParaRPr lang="fr-F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86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RAPPORT DU TRESORIER</a:t>
            </a:r>
            <a:b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Année 20212							(5/11)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07504" y="1772816"/>
            <a:ext cx="8856984" cy="14401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Droits de jeux      	   </a:t>
            </a:r>
          </a:p>
          <a:p>
            <a:pPr marL="630936" lvl="2" indent="0">
              <a:buClr>
                <a:srgbClr val="0070C0"/>
              </a:buClr>
              <a:buNone/>
            </a:pPr>
            <a:r>
              <a:rPr lang="fr-FR" dirty="0"/>
              <a:t> </a:t>
            </a:r>
            <a:r>
              <a:rPr lang="fr-FR" sz="2300" i="1" u="sng" dirty="0"/>
              <a:t>2022</a:t>
            </a:r>
            <a:r>
              <a:rPr lang="fr-FR" sz="2300" dirty="0"/>
              <a:t> : Gain par rapport à 2021 : 6924€     </a:t>
            </a:r>
          </a:p>
          <a:p>
            <a:pPr marL="630936" lvl="2" indent="0">
              <a:buClr>
                <a:srgbClr val="0070C0"/>
              </a:buClr>
              <a:buNone/>
            </a:pPr>
            <a:r>
              <a:rPr lang="fr-FR" sz="2300" dirty="0">
                <a:sym typeface="Wingdings" panose="05000000000000000000" pitchFamily="2" charset="2"/>
              </a:rPr>
              <a:t>				</a:t>
            </a:r>
            <a:r>
              <a:rPr lang="fr-FR" sz="2300" dirty="0"/>
              <a:t>	</a:t>
            </a:r>
            <a:endParaRPr lang="fr-FR" sz="2000" dirty="0"/>
          </a:p>
          <a:p>
            <a:pPr marL="914400" lvl="3" indent="0">
              <a:buNone/>
            </a:pPr>
            <a:endParaRPr lang="fr-FR" sz="2000" dirty="0"/>
          </a:p>
          <a:p>
            <a:pPr marL="114300" indent="0">
              <a:buNone/>
            </a:pPr>
            <a:endParaRPr lang="fr-FR" sz="1600" dirty="0"/>
          </a:p>
          <a:p>
            <a:pPr marL="114300" indent="0">
              <a:buNone/>
            </a:pPr>
            <a:endParaRPr lang="fr-FR" dirty="0"/>
          </a:p>
        </p:txBody>
      </p:sp>
      <p:graphicFrame>
        <p:nvGraphicFramePr>
          <p:cNvPr id="7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171120"/>
              </p:ext>
            </p:extLst>
          </p:nvPr>
        </p:nvGraphicFramePr>
        <p:xfrm>
          <a:off x="323528" y="2852936"/>
          <a:ext cx="8496944" cy="3384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1520" y="6309064"/>
            <a:ext cx="1728192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</p:spTree>
    <p:extLst>
      <p:ext uri="{BB962C8B-B14F-4D97-AF65-F5344CB8AC3E}">
        <p14:creationId xmlns:p14="http://schemas.microsoft.com/office/powerpoint/2010/main" val="4620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RAPPORT DU TRESORIER</a:t>
            </a:r>
            <a:b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Année 2022							(7/11)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179512" y="1481328"/>
            <a:ext cx="8507288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Dotation aux équipes et projet sportif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sz="1600" dirty="0">
              <a:solidFill>
                <a:schemeClr val="tx1"/>
              </a:solidFill>
            </a:endParaRPr>
          </a:p>
        </p:txBody>
      </p:sp>
      <p:graphicFrame>
        <p:nvGraphicFramePr>
          <p:cNvPr id="2" name="Graphique 1"/>
          <p:cNvGraphicFramePr/>
          <p:nvPr>
            <p:extLst>
              <p:ext uri="{D42A27DB-BD31-4B8C-83A1-F6EECF244321}">
                <p14:modId xmlns:p14="http://schemas.microsoft.com/office/powerpoint/2010/main" val="527345055"/>
              </p:ext>
            </p:extLst>
          </p:nvPr>
        </p:nvGraphicFramePr>
        <p:xfrm>
          <a:off x="827584" y="1916832"/>
          <a:ext cx="7776864" cy="417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67000" y="6525344"/>
            <a:ext cx="1688976" cy="216024"/>
          </a:xfrm>
        </p:spPr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5656" y="6228020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aux é</a:t>
            </a:r>
          </a:p>
        </p:txBody>
      </p:sp>
    </p:spTree>
    <p:extLst>
      <p:ext uri="{BB962C8B-B14F-4D97-AF65-F5344CB8AC3E}">
        <p14:creationId xmlns:p14="http://schemas.microsoft.com/office/powerpoint/2010/main" val="285865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RAPPORT DU TRESORIER</a:t>
            </a:r>
            <a:br>
              <a:rPr lang="fr-FR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Année 2022							(6/11)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51520" y="1481329"/>
            <a:ext cx="8435280" cy="1227591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endParaRPr lang="fr-FR" sz="1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Subventions obtenues </a:t>
            </a:r>
          </a:p>
          <a:p>
            <a:pPr marL="630936" lvl="2" indent="0">
              <a:buClr>
                <a:srgbClr val="0070C0"/>
              </a:buClr>
              <a:buNone/>
            </a:pPr>
            <a:r>
              <a:rPr lang="fr-FR" sz="1900" b="1" dirty="0"/>
              <a:t> </a:t>
            </a:r>
            <a:r>
              <a:rPr lang="fr-FR" sz="2300" b="1" i="1" u="sng" dirty="0"/>
              <a:t>2022</a:t>
            </a:r>
            <a:r>
              <a:rPr lang="fr-FR" sz="2300" b="1" i="1" dirty="0"/>
              <a:t> </a:t>
            </a:r>
            <a:r>
              <a:rPr lang="fr-FR" sz="2300" b="1" dirty="0"/>
              <a:t>: 16 119€ </a:t>
            </a:r>
            <a:r>
              <a:rPr lang="fr-FR" sz="2300" dirty="0"/>
              <a:t>	(+ 3114 €)	</a:t>
            </a:r>
            <a:endParaRPr lang="fr-FR" sz="2000" dirty="0">
              <a:solidFill>
                <a:schemeClr val="tx1"/>
              </a:solidFill>
            </a:endParaRPr>
          </a:p>
          <a:p>
            <a:endParaRPr lang="fr-FR" sz="1600" dirty="0">
              <a:solidFill>
                <a:schemeClr val="tx1"/>
              </a:solidFill>
            </a:endParaRPr>
          </a:p>
          <a:p>
            <a:endParaRPr lang="fr-FR" sz="1600" dirty="0"/>
          </a:p>
          <a:p>
            <a:endParaRPr lang="fr-FR" sz="16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fr-FR" dirty="0"/>
          </a:p>
        </p:txBody>
      </p:sp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382825193"/>
              </p:ext>
            </p:extLst>
          </p:nvPr>
        </p:nvGraphicFramePr>
        <p:xfrm>
          <a:off x="1115616" y="2852936"/>
          <a:ext cx="6984776" cy="3328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67544" y="6381328"/>
            <a:ext cx="1728192" cy="293117"/>
          </a:xfrm>
        </p:spPr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2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RAPPORT DU TRESORIER</a:t>
            </a:r>
            <a:b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Année 2022				       			 (8/11)	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101156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Compte épargne associatif : </a:t>
            </a:r>
          </a:p>
          <a:p>
            <a:pPr marL="630936" lvl="2" indent="0">
              <a:buClr>
                <a:srgbClr val="0070C0"/>
              </a:buClr>
              <a:buNone/>
            </a:pPr>
            <a:r>
              <a:rPr lang="fr-FR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2022</a:t>
            </a:r>
            <a:r>
              <a:rPr lang="fr-FR" b="1" dirty="0">
                <a:sym typeface="Wingdings" panose="05000000000000000000" pitchFamily="2" charset="2"/>
              </a:rPr>
              <a:t>  </a:t>
            </a:r>
            <a:r>
              <a:rPr lang="fr-FR" b="1" dirty="0"/>
              <a:t>10 598,08 € (+143,73 €)</a:t>
            </a:r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3057405703"/>
              </p:ext>
            </p:extLst>
          </p:nvPr>
        </p:nvGraphicFramePr>
        <p:xfrm>
          <a:off x="539552" y="2564904"/>
          <a:ext cx="8280920" cy="384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RAPPORT DU TRESORIER</a:t>
            </a:r>
            <a:br>
              <a:rPr lang="fr-FR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Année 2021</a:t>
            </a:r>
            <a:br>
              <a:rPr lang="fr-FR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r-FR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				(9/11)</a:t>
            </a:r>
            <a:endParaRPr lang="fr-F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7544" y="1916832"/>
            <a:ext cx="8424936" cy="4320480"/>
          </a:xfrm>
        </p:spPr>
        <p:txBody>
          <a:bodyPr>
            <a:normAutofit fontScale="40000" lnSpcReduction="20000"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fr-FR" sz="8600" dirty="0"/>
              <a:t>Dotation / Reprise sur Fond Associatif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3400" dirty="0"/>
          </a:p>
          <a:p>
            <a:pPr>
              <a:buFont typeface="Wingdings" panose="05000000000000000000" pitchFamily="2" charset="2"/>
              <a:buChar char="Ø"/>
            </a:pPr>
            <a:endParaRPr lang="fr-FR" sz="3400" dirty="0"/>
          </a:p>
          <a:p>
            <a:pPr marL="0" indent="0" algn="ctr">
              <a:buNone/>
            </a:pPr>
            <a:r>
              <a:rPr lang="fr-FR" sz="8600" dirty="0"/>
              <a:t>Dotation 2022   </a:t>
            </a:r>
            <a:r>
              <a:rPr lang="fr-FR" sz="8600" dirty="0">
                <a:sym typeface="Wingdings" panose="05000000000000000000" pitchFamily="2" charset="2"/>
              </a:rPr>
              <a:t></a:t>
            </a:r>
            <a:r>
              <a:rPr lang="fr-FR" sz="8600" dirty="0"/>
              <a:t> </a:t>
            </a:r>
            <a:r>
              <a:rPr lang="fr-FR" sz="8600" b="1" dirty="0"/>
              <a:t>2055,04 €</a:t>
            </a:r>
          </a:p>
          <a:p>
            <a:pPr marL="0" indent="0" algn="ctr">
              <a:buNone/>
            </a:pPr>
            <a:endParaRPr lang="fr-FR" dirty="0"/>
          </a:p>
          <a:p>
            <a:pPr marL="82296" lvl="3" indent="0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r>
              <a:rPr lang="fr-FR" dirty="0"/>
              <a:t>		</a:t>
            </a:r>
          </a:p>
          <a:p>
            <a:pPr marL="82296" lvl="3" indent="0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endParaRPr lang="fr-FR" sz="1800" dirty="0"/>
          </a:p>
          <a:p>
            <a:pPr marL="82296" lvl="3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r>
              <a:rPr lang="fr-FR" sz="4300" dirty="0"/>
              <a:t>2021  : - 4953,48€</a:t>
            </a:r>
          </a:p>
          <a:p>
            <a:pPr marL="82296" lvl="3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r>
              <a:rPr lang="fr-FR" sz="4300" dirty="0"/>
              <a:t>2020  </a:t>
            </a:r>
            <a:r>
              <a:rPr lang="fr-FR" sz="4300" dirty="0">
                <a:sym typeface="Wingdings" panose="05000000000000000000" pitchFamily="2" charset="2"/>
              </a:rPr>
              <a:t>:     </a:t>
            </a:r>
            <a:r>
              <a:rPr lang="fr-FR" sz="4300" dirty="0"/>
              <a:t> 1 627,13€</a:t>
            </a:r>
          </a:p>
          <a:p>
            <a:pPr marL="82296" lvl="3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r>
              <a:rPr lang="fr-FR" sz="4200" dirty="0"/>
              <a:t>  2019  :    17 515,23 €</a:t>
            </a:r>
          </a:p>
          <a:p>
            <a:pPr marL="82296" lvl="3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r>
              <a:rPr lang="fr-FR" sz="4200" dirty="0"/>
              <a:t>  2018  :   -1 188,07 €</a:t>
            </a:r>
          </a:p>
          <a:p>
            <a:pPr marL="82296" lvl="3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r>
              <a:rPr lang="fr-FR" sz="4200" dirty="0"/>
              <a:t>2017  :    452,42 €</a:t>
            </a:r>
          </a:p>
          <a:p>
            <a:pPr marL="82296" lvl="3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r>
              <a:rPr lang="fr-FR" sz="4200" dirty="0"/>
              <a:t>2016  :    618,38 €</a:t>
            </a:r>
          </a:p>
          <a:p>
            <a:pPr marL="82296" lvl="3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r>
              <a:rPr lang="fr-FR" sz="4200" dirty="0"/>
              <a:t>2015  :     2 930 €</a:t>
            </a:r>
          </a:p>
          <a:p>
            <a:pPr marL="82296" lvl="3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r>
              <a:rPr lang="fr-FR" sz="4200" dirty="0"/>
              <a:t>2014  :     1 747 €</a:t>
            </a:r>
          </a:p>
          <a:p>
            <a:pPr algn="ctr"/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0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/>
          <p:cNvSpPr txBox="1"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fr-FR" sz="3200" b="0" dirty="0">
                <a:solidFill>
                  <a:schemeClr val="accent1"/>
                </a:solidFill>
                <a:latin typeface="+mn-lt"/>
              </a:rPr>
              <a:t>Budget  Prévisionnel 2023 			        								</a:t>
            </a:r>
            <a:r>
              <a:rPr lang="fr-FR" sz="1800" b="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(10/11)</a:t>
            </a:r>
            <a:endParaRPr lang="fr-FR" sz="18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15616" y="6525344"/>
            <a:ext cx="1905000" cy="268139"/>
          </a:xfrm>
        </p:spPr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502798"/>
              </p:ext>
            </p:extLst>
          </p:nvPr>
        </p:nvGraphicFramePr>
        <p:xfrm>
          <a:off x="179511" y="1333500"/>
          <a:ext cx="8784978" cy="5047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1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59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Charges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Montant </a:t>
                      </a:r>
                      <a:r>
                        <a:rPr lang="fr-FR" sz="800" u="none" strike="noStrike">
                          <a:effectLst/>
                        </a:rPr>
                        <a:t>en €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Produits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Montant</a:t>
                      </a:r>
                      <a:r>
                        <a:rPr lang="fr-FR" sz="800" u="none" strike="noStrike">
                          <a:effectLst/>
                        </a:rPr>
                        <a:t> en €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42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60. achats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u="none" strike="noStrike" dirty="0">
                          <a:effectLst/>
                        </a:rPr>
                        <a:t>14 400,00</a:t>
                      </a:r>
                      <a:endParaRPr lang="fr-FR" sz="1100" b="1" i="1" u="none" strike="noStrike" dirty="0">
                        <a:solidFill>
                          <a:srgbClr val="FF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70. vente de produits finis, prestations de services, marchandises (Droits de jeu, vente vêtements, sponsor)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  34 709,00   </a:t>
                      </a:r>
                      <a:endParaRPr lang="fr-FR" sz="1100" b="1" i="1" u="none" strike="noStrike">
                        <a:solidFill>
                          <a:srgbClr val="FF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42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Achats de matières et fournitures (papier, encre …)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400,00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74. subventions d’exploitation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  15 319,00   </a:t>
                      </a:r>
                      <a:endParaRPr lang="fr-FR" sz="1100" b="1" i="1" u="none" strike="noStrike">
                        <a:solidFill>
                          <a:srgbClr val="FF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42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Autres fournitures (Lots compétitions…..)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14 00,00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-Ligue PIDF golf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    2 475,00   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91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61. Servies extérieurs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    1 126,00   </a:t>
                      </a:r>
                      <a:endParaRPr lang="fr-FR" sz="1100" b="1" i="1" u="none" strike="noStrike" dirty="0">
                        <a:solidFill>
                          <a:srgbClr val="FF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Département (CG 95)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  14 376,00   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91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Locations TPE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       450,00   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Commune (Luzarches)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       1 000,00   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42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Entretiens et réparations (ex. informatique)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       406,00   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75. Autres produits de gestion courante (Cotisations AS, Licences)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  45 540,00   </a:t>
                      </a:r>
                      <a:endParaRPr lang="fr-FR" sz="1100" b="1" i="1" u="none" strike="noStrike">
                        <a:solidFill>
                          <a:srgbClr val="FF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42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Assurances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       270,00   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76. Produits financiers (intérêt Livret A association)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      150,00   </a:t>
                      </a:r>
                      <a:endParaRPr lang="fr-FR" sz="1100" b="1" i="1" u="none" strike="noStrike">
                        <a:solidFill>
                          <a:srgbClr val="FF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91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62. Autres services extérieurs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43</a:t>
                      </a:r>
                      <a:r>
                        <a:rPr lang="fr-FR" sz="1100" u="none" strike="noStrike" baseline="0" dirty="0">
                          <a:effectLst/>
                        </a:rPr>
                        <a:t> 284</a:t>
                      </a:r>
                      <a:r>
                        <a:rPr lang="fr-FR" sz="1100" u="none" strike="noStrike" dirty="0">
                          <a:effectLst/>
                        </a:rPr>
                        <a:t>,00</a:t>
                      </a:r>
                      <a:endParaRPr lang="fr-FR" sz="1100" b="1" i="1" u="none" strike="noStrike" dirty="0">
                        <a:solidFill>
                          <a:srgbClr val="FF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TOTAL DES PRODUITS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95 718,00</a:t>
                      </a:r>
                      <a:endParaRPr lang="fr-FR" sz="1100" b="1" i="1" u="none" strike="noStrike">
                        <a:solidFill>
                          <a:srgbClr val="FF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91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 honoraires pro golf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    8</a:t>
                      </a:r>
                      <a:r>
                        <a:rPr lang="fr-FR" sz="1100" u="none" strike="noStrike" baseline="0" dirty="0">
                          <a:effectLst/>
                        </a:rPr>
                        <a:t> 060</a:t>
                      </a:r>
                      <a:r>
                        <a:rPr lang="fr-FR" sz="1100" u="none" strike="noStrike" dirty="0">
                          <a:effectLst/>
                        </a:rPr>
                        <a:t>,00   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91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Déplacements, missions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 dirty="0">
                          <a:effectLst/>
                        </a:rPr>
                        <a:t>  33 624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91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Frais postaux et de télécommunications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800,00   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91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Services bancaires, autres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       800,00   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742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65. Charges financières  (Licences, cotisations FFG, Ligue…)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36</a:t>
                      </a:r>
                      <a:r>
                        <a:rPr lang="fr-FR" sz="1100" u="none" strike="noStrike" baseline="0" dirty="0">
                          <a:effectLst/>
                        </a:rPr>
                        <a:t> 908</a:t>
                      </a:r>
                      <a:r>
                        <a:rPr lang="fr-FR" sz="1100" u="none" strike="noStrike" dirty="0">
                          <a:effectLst/>
                        </a:rPr>
                        <a:t>,00</a:t>
                      </a:r>
                      <a:endParaRPr lang="fr-FR" sz="1100" b="1" i="1" u="none" strike="noStrike" dirty="0">
                        <a:solidFill>
                          <a:srgbClr val="FF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091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u="none" strike="noStrike">
                          <a:effectLst/>
                        </a:rPr>
                        <a:t>TOTAL DES CHARGES 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9 5718,00</a:t>
                      </a:r>
                      <a:endParaRPr lang="fr-FR" sz="1100" b="1" i="1" u="none" strike="noStrike" dirty="0">
                        <a:solidFill>
                          <a:srgbClr val="FF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0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38944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+mn-lt"/>
              </a:rPr>
              <a:t>Budget  Prévisionnel Equipes 2023</a:t>
            </a:r>
            <a:endParaRPr lang="fr-FR" sz="3200" b="1" dirty="0">
              <a:latin typeface="+mn-lt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9286264"/>
              </p:ext>
            </p:extLst>
          </p:nvPr>
        </p:nvGraphicFramePr>
        <p:xfrm>
          <a:off x="467544" y="1268761"/>
          <a:ext cx="8352928" cy="5184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32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21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HAUT NIVEAU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>
                          <a:effectLst/>
                        </a:rPr>
                        <a:t>        8 050,00  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1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EQUIPE 1 HOMMES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     10 965,00   </a:t>
                      </a:r>
                      <a:endParaRPr lang="fr-FR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1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EDG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>
                          <a:effectLst/>
                        </a:rPr>
                        <a:t>        7 514,00  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1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EQUIPE 1 DAMES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       </a:t>
                      </a:r>
                      <a:r>
                        <a:rPr lang="fr-FR" sz="1200" b="1" u="none" strike="noStrike" baseline="0" dirty="0">
                          <a:effectLst/>
                        </a:rPr>
                        <a:t> 7 150</a:t>
                      </a:r>
                      <a:r>
                        <a:rPr lang="fr-FR" sz="1200" b="1" u="none" strike="noStrike" dirty="0">
                          <a:effectLst/>
                        </a:rPr>
                        <a:t>,00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11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EQUIPE 1 SENIORS HOMMES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        3 405,00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130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EQUIPES  SENIORS HOMMES &amp; DAMES (Milles/ABBDM/AGE/TRIVIALES)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        4 600,00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211"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1" u="none" strike="noStrike" dirty="0">
                          <a:effectLst/>
                        </a:rPr>
                        <a:t>BUDGET GLOBAL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1" u="none" strike="noStrike" dirty="0">
                          <a:effectLst/>
                        </a:rPr>
                        <a:t>     41 684,00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8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48840" y="154298"/>
            <a:ext cx="8261351" cy="64474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ＭＳ Ｐゴシック" pitchFamily="5" charset="-128"/>
                <a:cs typeface="ＭＳ Ｐゴシック" pitchFamily="5" charset="-128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fr-FR" sz="4800" b="1" dirty="0"/>
          </a:p>
          <a:p>
            <a:pPr fontAlgn="auto">
              <a:spcAft>
                <a:spcPts val="0"/>
              </a:spcAft>
              <a:defRPr/>
            </a:pPr>
            <a:r>
              <a:rPr lang="fr-FR" sz="4800" b="1" dirty="0"/>
              <a:t>DROITS DE JEU</a:t>
            </a:r>
            <a:r>
              <a:rPr lang="fr-FR" sz="3200" dirty="0">
                <a:solidFill>
                  <a:srgbClr val="002060"/>
                </a:solidFill>
                <a:latin typeface="+mn-lt"/>
              </a:rPr>
              <a:t>		</a:t>
            </a:r>
            <a:r>
              <a:rPr lang="fr-FR" sz="1800" b="1" dirty="0"/>
              <a:t>(4/4)</a:t>
            </a:r>
            <a:endParaRPr lang="fr-FR" sz="1800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fr-FR" sz="3200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43609" y="2132856"/>
            <a:ext cx="770485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latin typeface="+mj-lt"/>
            </a:endParaRPr>
          </a:p>
          <a:p>
            <a:r>
              <a:rPr lang="fr-FR" b="1" dirty="0">
                <a:latin typeface="+mj-lt"/>
              </a:rPr>
              <a:t>PAS D’EVOLUTION DES DROITS DE JEU :</a:t>
            </a:r>
          </a:p>
          <a:p>
            <a:endParaRPr lang="fr-FR" b="1" dirty="0">
              <a:latin typeface="+mj-lt"/>
            </a:endParaRPr>
          </a:p>
          <a:p>
            <a:r>
              <a:rPr lang="fr-FR" b="1" dirty="0">
                <a:latin typeface="+mj-lt"/>
              </a:rPr>
              <a:t>2006 à 2013	6€ membres AS, 10€ extérieurs,  2€ EDG</a:t>
            </a:r>
          </a:p>
          <a:p>
            <a:endParaRPr lang="fr-FR" b="1" dirty="0">
              <a:latin typeface="+mj-lt"/>
            </a:endParaRPr>
          </a:p>
          <a:p>
            <a:r>
              <a:rPr lang="fr-FR" b="1" dirty="0">
                <a:latin typeface="+mj-lt"/>
              </a:rPr>
              <a:t>2014 à 2018      	8€ membres AS, 12€ extérieurs,  4€ EDG</a:t>
            </a:r>
          </a:p>
          <a:p>
            <a:endParaRPr lang="fr-FR" b="1" dirty="0">
              <a:latin typeface="+mj-lt"/>
            </a:endParaRPr>
          </a:p>
          <a:p>
            <a:r>
              <a:rPr lang="fr-FR" b="1" dirty="0">
                <a:latin typeface="+mj-lt"/>
              </a:rPr>
              <a:t>Depuis 2019	9€ membres AS, 13€ extérieurs,  5€ EDG</a:t>
            </a:r>
          </a:p>
          <a:p>
            <a:endParaRPr lang="fr-FR" b="1" dirty="0">
              <a:latin typeface="+mj-lt"/>
            </a:endParaRPr>
          </a:p>
          <a:p>
            <a:pPr algn="ctr"/>
            <a:r>
              <a:rPr lang="fr-FR" sz="2400" b="1" dirty="0">
                <a:latin typeface="+mj-lt"/>
              </a:rPr>
              <a:t>2023</a:t>
            </a:r>
            <a:r>
              <a:rPr lang="fr-FR" sz="2400" b="1" dirty="0">
                <a:latin typeface="+mj-lt"/>
                <a:sym typeface="Wingdings" panose="05000000000000000000" pitchFamily="2" charset="2"/>
              </a:rPr>
              <a:t> pas d’augmentation</a:t>
            </a:r>
            <a:endParaRPr lang="fr-FR" sz="2400" b="1" dirty="0">
              <a:latin typeface="+mj-lt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75257" y="2636912"/>
            <a:ext cx="68579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</a:t>
            </a:r>
            <a:r>
              <a:rPr lang="fr-FR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os deux vérificatrices aux comptes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3608" y="1254035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fr-FR" dirty="0">
                <a:sym typeface="Wingdings" panose="05000000000000000000" pitchFamily="2" charset="2"/>
              </a:rPr>
              <a:t>Rappel des s</a:t>
            </a:r>
            <a:r>
              <a:rPr lang="fr-FR" dirty="0"/>
              <a:t>tatuts de l’Association Sportive</a:t>
            </a:r>
          </a:p>
          <a:p>
            <a:pPr hangingPunct="0"/>
            <a:r>
              <a:rPr lang="fr-FR" b="1" dirty="0"/>
              <a:t>Extrait de l’article 10/a - Assemblée « ORDINAIRE »</a:t>
            </a:r>
            <a:endParaRPr lang="fr-FR" dirty="0"/>
          </a:p>
          <a:p>
            <a:pPr hangingPunct="0"/>
            <a:r>
              <a:rPr lang="fr-FR" dirty="0"/>
              <a:t>« Les comptes présentés par le trésorier sont vérifiés par deux membres de l'Association, qui ne font pas partie du Conseil d’Administration. 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5452" y="407988"/>
            <a:ext cx="8261351" cy="1039812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500" kern="1200" cap="all">
                <a:solidFill>
                  <a:srgbClr val="6B7D72"/>
                </a:solidFill>
                <a:latin typeface="+mj-lt"/>
                <a:ea typeface="ＭＳ Ｐゴシック" pitchFamily="5" charset="-128"/>
                <a:cs typeface="ＭＳ Ｐゴシック" pitchFamily="5" charset="-128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6B7D72"/>
                </a:solidFill>
                <a:latin typeface="Book Antiqua" pitchFamily="5" charset="0"/>
                <a:ea typeface="ＭＳ Ｐゴシック" pitchFamily="5" charset="-128"/>
                <a:cs typeface="ＭＳ Ｐゴシック" pitchFamily="5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Verification des comptes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61" y="6309064"/>
            <a:ext cx="426559" cy="4188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47663" y="5466620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Delphine RENAUDEAU</a:t>
            </a:r>
          </a:p>
        </p:txBody>
      </p:sp>
      <p:sp>
        <p:nvSpPr>
          <p:cNvPr id="2" name="AutoShape 2" descr="Résultat de recherche d'images pour &quot;clip art comptable&quot;"/>
          <p:cNvSpPr>
            <a:spLocks noChangeAspect="1" noChangeArrowheads="1"/>
          </p:cNvSpPr>
          <p:nvPr/>
        </p:nvSpPr>
        <p:spPr bwMode="auto">
          <a:xfrm>
            <a:off x="155575" y="-1698625"/>
            <a:ext cx="22479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6" name="AutoShape 4" descr="Image associ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6150" name="Picture 6" descr="Illustration mettant en vedette une femme comptable informatique — Image vectoriel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0" y="3327626"/>
            <a:ext cx="1907080" cy="1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llustration mettant en vedette une femme comptable informatique — Image vectoriel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42856"/>
            <a:ext cx="1907080" cy="19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220072" y="5475415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Patricia MANA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7832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APPROBATION des  COMPTES</a:t>
            </a:r>
          </a:p>
        </p:txBody>
      </p:sp>
      <p:sp>
        <p:nvSpPr>
          <p:cNvPr id="43010" name="Espace réservé du contenu 2"/>
          <p:cNvSpPr>
            <a:spLocks noGrp="1"/>
          </p:cNvSpPr>
          <p:nvPr>
            <p:ph idx="1"/>
          </p:nvPr>
        </p:nvSpPr>
        <p:spPr>
          <a:xfrm>
            <a:off x="539552" y="1052736"/>
            <a:ext cx="8352928" cy="4800600"/>
          </a:xfrm>
        </p:spPr>
        <p:txBody>
          <a:bodyPr>
            <a:normAutofit/>
          </a:bodyPr>
          <a:lstStyle/>
          <a:p>
            <a:pPr>
              <a:buFont typeface="Arial" pitchFamily="5" charset="0"/>
              <a:buNone/>
            </a:pPr>
            <a:endParaRPr lang="fr-FR" dirty="0"/>
          </a:p>
          <a:p>
            <a:pPr>
              <a:buFont typeface="Arial" pitchFamily="5" charset="0"/>
              <a:buNone/>
            </a:pPr>
            <a:r>
              <a:rPr lang="fr-FR" sz="2800" dirty="0"/>
              <a:t>La majorité simple est requise </a:t>
            </a:r>
          </a:p>
          <a:p>
            <a:pPr>
              <a:buFont typeface="Arial" pitchFamily="5" charset="0"/>
              <a:buNone/>
            </a:pPr>
            <a:r>
              <a:rPr lang="fr-FR" sz="2800" dirty="0"/>
              <a:t>				(art. 10-a des statuts)</a:t>
            </a:r>
          </a:p>
          <a:p>
            <a:pPr>
              <a:buFont typeface="Arial" pitchFamily="5" charset="0"/>
              <a:buNone/>
            </a:pPr>
            <a:endParaRPr lang="fr-FR" sz="2800" dirty="0"/>
          </a:p>
          <a:p>
            <a:pPr>
              <a:buFont typeface="Arial" pitchFamily="5" charset="0"/>
              <a:buNone/>
            </a:pPr>
            <a:r>
              <a:rPr lang="fr-FR" sz="2800" dirty="0"/>
              <a:t>1 - Approuvez-vous les comptes 2022 ?</a:t>
            </a:r>
          </a:p>
          <a:p>
            <a:pPr>
              <a:buFont typeface="Arial" pitchFamily="5" charset="0"/>
              <a:buNone/>
            </a:pPr>
            <a:r>
              <a:rPr lang="fr-FR" sz="2800" dirty="0"/>
              <a:t>Les comptes sont approuvés à l’unanimité</a:t>
            </a:r>
          </a:p>
          <a:p>
            <a:pPr>
              <a:buFont typeface="Arial" pitchFamily="5" charset="0"/>
              <a:buNone/>
            </a:pPr>
            <a:endParaRPr lang="fr-FR" sz="2800" dirty="0"/>
          </a:p>
          <a:p>
            <a:pPr>
              <a:buNone/>
            </a:pPr>
            <a:r>
              <a:rPr lang="fr-FR" sz="2800" dirty="0"/>
              <a:t>2 - Approuvez-vous le budget prévisionnel 2023?</a:t>
            </a:r>
          </a:p>
          <a:p>
            <a:pPr>
              <a:buNone/>
            </a:pPr>
            <a:r>
              <a:rPr lang="fr-FR" sz="2800" dirty="0"/>
              <a:t>Le budget prévisionnel est approuvé à l’unanimité</a:t>
            </a:r>
          </a:p>
          <a:p>
            <a:pPr algn="ctr">
              <a:buNone/>
            </a:pPr>
            <a:endParaRPr lang="fr-FR" sz="2800" dirty="0"/>
          </a:p>
          <a:p>
            <a:pPr algn="ctr">
              <a:buNone/>
            </a:pPr>
            <a:endParaRPr lang="fr-FR" sz="2800" dirty="0"/>
          </a:p>
          <a:p>
            <a:pPr algn="ctr">
              <a:buNone/>
            </a:pP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67544" y="6362789"/>
            <a:ext cx="1656184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</p:spTree>
    <p:extLst>
      <p:ext uri="{BB962C8B-B14F-4D97-AF65-F5344CB8AC3E}">
        <p14:creationId xmlns:p14="http://schemas.microsoft.com/office/powerpoint/2010/main" val="29667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9435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QUITUS</a:t>
            </a:r>
          </a:p>
        </p:txBody>
      </p:sp>
      <p:sp>
        <p:nvSpPr>
          <p:cNvPr id="43010" name="Espace réservé du contenu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080" cy="4800600"/>
          </a:xfrm>
        </p:spPr>
        <p:txBody>
          <a:bodyPr/>
          <a:lstStyle/>
          <a:p>
            <a:pPr>
              <a:buFont typeface="Arial" pitchFamily="5" charset="0"/>
              <a:buNone/>
            </a:pPr>
            <a:endParaRPr lang="fr-FR" dirty="0"/>
          </a:p>
          <a:p>
            <a:pPr>
              <a:buFont typeface="Arial" pitchFamily="5" charset="0"/>
              <a:buNone/>
            </a:pPr>
            <a:r>
              <a:rPr lang="fr-FR" dirty="0"/>
              <a:t>La majorité simple est requise </a:t>
            </a:r>
          </a:p>
          <a:p>
            <a:pPr>
              <a:buFont typeface="Arial" pitchFamily="5" charset="0"/>
              <a:buNone/>
            </a:pPr>
            <a:r>
              <a:rPr lang="fr-FR" dirty="0"/>
              <a:t>					(art. 10-a des statuts)</a:t>
            </a:r>
          </a:p>
          <a:p>
            <a:pPr algn="ctr">
              <a:buFont typeface="Arial" pitchFamily="5" charset="0"/>
              <a:buNone/>
            </a:pPr>
            <a:endParaRPr lang="fr-FR" dirty="0"/>
          </a:p>
          <a:p>
            <a:pPr algn="ctr">
              <a:buFont typeface="Arial" pitchFamily="5" charset="0"/>
              <a:buNone/>
            </a:pPr>
            <a:r>
              <a:rPr lang="fr-FR" sz="3200" dirty="0"/>
              <a:t>Donnez-vous quitus au président de l’AS</a:t>
            </a:r>
          </a:p>
          <a:p>
            <a:pPr algn="ctr">
              <a:buFont typeface="Arial" pitchFamily="5" charset="0"/>
              <a:buNone/>
            </a:pPr>
            <a:r>
              <a:rPr lang="fr-FR" sz="3200" dirty="0"/>
              <a:t> pour sa gestion?</a:t>
            </a:r>
          </a:p>
          <a:p>
            <a:pPr algn="ctr">
              <a:buFont typeface="Arial" pitchFamily="5" charset="0"/>
              <a:buNone/>
            </a:pPr>
            <a:endParaRPr lang="fr-FR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61" y="6309064"/>
            <a:ext cx="426559" cy="4188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3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894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QUESTIONS DIVERSES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61" y="6309064"/>
            <a:ext cx="426559" cy="4188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12776"/>
            <a:ext cx="79248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6864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MERCI POUR VOTRE PARTICIPATION</a:t>
            </a:r>
          </a:p>
        </p:txBody>
      </p:sp>
      <p:pic>
        <p:nvPicPr>
          <p:cNvPr id="3076" name="Picture 4" descr="C:\Users\pcs\AppData\Local\Microsoft\Windows\INetCache\IE\2J1DSUAJ\maitai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2896"/>
            <a:ext cx="3550920" cy="369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7364" y="1785010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OUVERTURE DU COCKTAIL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2" y="4341508"/>
            <a:ext cx="1986600" cy="184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2" y="2631238"/>
            <a:ext cx="2674937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61" y="6309064"/>
            <a:ext cx="426559" cy="41885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827584" y="2564904"/>
            <a:ext cx="7488832" cy="16561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r-FR" sz="1800" dirty="0">
              <a:ea typeface="+mn-ea"/>
              <a:cs typeface="+mn-cs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36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RAPPORT DES ACTIVITES SPORTIVES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10692680" y="18864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99592" y="-99392"/>
            <a:ext cx="5993607" cy="10398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LES ANIMATIONS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472608"/>
          </a:xfrm>
        </p:spPr>
        <p:txBody>
          <a:bodyPr>
            <a:normAutofit/>
          </a:bodyPr>
          <a:lstStyle/>
          <a:p>
            <a:pPr marL="2286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fr-FR" sz="2000" u="sng" dirty="0">
              <a:solidFill>
                <a:schemeClr val="tx1"/>
              </a:solidFill>
            </a:endParaRPr>
          </a:p>
          <a:p>
            <a:pPr marL="2286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000" u="sng" dirty="0"/>
              <a:t>Animations du weekend </a:t>
            </a:r>
            <a:r>
              <a:rPr lang="fr-FR" sz="2000" u="sng" dirty="0">
                <a:sym typeface="Wingdings" panose="05000000000000000000" pitchFamily="2" charset="2"/>
              </a:rPr>
              <a:t> 1177 cartes</a:t>
            </a:r>
          </a:p>
          <a:p>
            <a:pPr marL="2286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fr-FR" sz="2000" u="sng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286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000" u="sng" dirty="0">
                <a:solidFill>
                  <a:schemeClr val="tx1"/>
                </a:solidFill>
              </a:rPr>
              <a:t>Les Mercredis &amp; les WW de Mont Griffon</a:t>
            </a:r>
          </a:p>
          <a:p>
            <a:pPr marL="388620" lvl="1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1800" u="sng" dirty="0">
                <a:solidFill>
                  <a:schemeClr val="tx1"/>
                </a:solidFill>
              </a:rPr>
              <a:t>(organisateurs :A. Mlodzik, J. Porte &amp; Ch. Bonnier)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fr-FR" sz="2000" dirty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000" dirty="0"/>
              <a:t>Comme à l’accoutumé  les mercredis ont toujours autant de succès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000" dirty="0"/>
              <a:t>et se déroule toujours dans la convivialité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000" b="1" i="1" dirty="0"/>
              <a:t>cartes en 2022 </a:t>
            </a:r>
            <a:r>
              <a:rPr lang="fr-FR" sz="2000" b="1" i="1" dirty="0">
                <a:sym typeface="Wingdings" panose="05000000000000000000" pitchFamily="2" charset="2"/>
              </a:rPr>
              <a:t> 757</a:t>
            </a:r>
            <a:endParaRPr lang="fr-FR" sz="2000" b="1" i="1" dirty="0"/>
          </a:p>
          <a:p>
            <a:pPr marL="82296" indent="0" algn="ctr">
              <a:buNone/>
            </a:pPr>
            <a:r>
              <a:rPr lang="fr-FR" sz="2000" i="1" dirty="0"/>
              <a:t>484 cartes en 2021, 771 cartes en 2020, </a:t>
            </a:r>
            <a:r>
              <a:rPr lang="fr-FR" sz="2000" dirty="0"/>
              <a:t>1160 cartes en 2019,</a:t>
            </a:r>
          </a:p>
          <a:p>
            <a:pPr marL="82296" indent="0" algn="ctr">
              <a:buNone/>
            </a:pPr>
            <a:endParaRPr lang="fr-FR" sz="2000" dirty="0"/>
          </a:p>
          <a:p>
            <a:pPr marL="82296" indent="0" algn="ctr">
              <a:buNone/>
            </a:pPr>
            <a:endParaRPr lang="fr-FR" sz="2000" dirty="0"/>
          </a:p>
          <a:p>
            <a:pPr marL="82296" indent="0">
              <a:buNone/>
            </a:pPr>
            <a:r>
              <a:rPr lang="fr-FR" sz="1600" dirty="0"/>
              <a:t>	Les Mercredis </a:t>
            </a:r>
            <a:r>
              <a:rPr lang="fr-FR" sz="1600" dirty="0">
                <a:sym typeface="Wingdings" panose="05000000000000000000" pitchFamily="2" charset="2"/>
              </a:rPr>
              <a:t>  459 cartes (342 cartes  en 2021, 579 en 2020, 772  en 2019</a:t>
            </a:r>
            <a:r>
              <a:rPr lang="fr-FR" sz="1600" dirty="0"/>
              <a:t>)</a:t>
            </a:r>
          </a:p>
          <a:p>
            <a:pPr marL="82296" indent="0">
              <a:buNone/>
            </a:pPr>
            <a:r>
              <a:rPr lang="fr-FR" sz="1600" dirty="0"/>
              <a:t>	Les WW 	       </a:t>
            </a:r>
            <a:r>
              <a:rPr lang="fr-FR" sz="1600" dirty="0">
                <a:sym typeface="Wingdings" panose="05000000000000000000" pitchFamily="2" charset="2"/>
              </a:rPr>
              <a:t> 298 cartes  (142 cartes  en 2021, 192 en 2020, 388 en 2019</a:t>
            </a:r>
            <a:r>
              <a:rPr lang="fr-FR" sz="1600" dirty="0"/>
              <a:t>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827584" y="2564904"/>
            <a:ext cx="7488832" cy="16561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fr-FR" sz="1800" dirty="0">
              <a:ea typeface="+mn-ea"/>
              <a:cs typeface="+mn-cs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36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RAPPORT DES ACTIVITES SPORTIVES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10692680" y="18864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Golf Mont Griffon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013576" cy="78296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4400" b="1" dirty="0">
                <a:latin typeface="+mn-lt"/>
              </a:rPr>
              <a:t>PROJET SPORTIF			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458" name="Espace réservé du contenu 2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5112568"/>
          </a:xfrm>
        </p:spPr>
        <p:txBody>
          <a:bodyPr/>
          <a:lstStyle/>
          <a:p>
            <a:pPr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Equipes en Division Nationale	</a:t>
            </a:r>
            <a:endParaRPr lang="fr-FR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 Golf Mont Griffon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524001" y="2173541"/>
          <a:ext cx="6095998" cy="2510917"/>
        </p:xfrm>
        <a:graphic>
          <a:graphicData uri="http://schemas.openxmlformats.org/drawingml/2006/table">
            <a:tbl>
              <a:tblPr/>
              <a:tblGrid>
                <a:gridCol w="1823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84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89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Nom des équipes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2019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2020</a:t>
                      </a:r>
                    </a:p>
                  </a:txBody>
                  <a:tcPr marL="8179" marR="8179" marT="81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2021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2022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2023</a:t>
                      </a:r>
                    </a:p>
                  </a:txBody>
                  <a:tcPr marL="8179" marR="8179" marT="81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94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U16 garçons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2ème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div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94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U16 filles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1ère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1ère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1ère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1ère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promotion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94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Messieurs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94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Messieurs équipe 2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promotion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promotion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promotion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94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Mid-amateurs Messieurs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194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Dames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194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Seniors Messieurs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194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Seniors Dames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194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Vétérans Messieurs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3ème div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194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1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équipes en Division 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2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179" marR="8179" marT="81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48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Helvetica Condensed"/>
        <a:ea typeface="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10203</TotalTime>
  <Words>4213</Words>
  <Application>Microsoft Office PowerPoint</Application>
  <PresentationFormat>Affichage à l'écran (4:3)</PresentationFormat>
  <Paragraphs>982</Paragraphs>
  <Slides>54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54</vt:i4>
      </vt:variant>
    </vt:vector>
  </HeadingPairs>
  <TitlesOfParts>
    <vt:vector size="66" baseType="lpstr">
      <vt:lpstr>Adobe Fan Heiti Std B</vt:lpstr>
      <vt:lpstr>Arial</vt:lpstr>
      <vt:lpstr>Calibri</vt:lpstr>
      <vt:lpstr>Constantia</vt:lpstr>
      <vt:lpstr>Helvetica</vt:lpstr>
      <vt:lpstr>Helvetica Condensed</vt:lpstr>
      <vt:lpstr>Lucida Sans Unicode</vt:lpstr>
      <vt:lpstr>Segoe UI</vt:lpstr>
      <vt:lpstr>Wingdings</vt:lpstr>
      <vt:lpstr>Wingdings 2</vt:lpstr>
      <vt:lpstr>Conception personnalisée</vt:lpstr>
      <vt:lpstr>Débit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ANIMATIONS</vt:lpstr>
      <vt:lpstr>Présentation PowerPoint</vt:lpstr>
      <vt:lpstr>PROJET SPORTIF   </vt:lpstr>
      <vt:lpstr>Mérite performance Dames</vt:lpstr>
      <vt:lpstr>Mérite performance Messieurs</vt:lpstr>
      <vt:lpstr>Equipes Hommes</vt:lpstr>
      <vt:lpstr>CHAMPIONNAT DE FRANCE PAR EQUIPES MID-AMATEURS  3 e Division Poule B 16-19 juin 2022 au Golf de Dieppe</vt:lpstr>
      <vt:lpstr>Championnat de France 2éme Division à AIX MARSEILLE</vt:lpstr>
      <vt:lpstr>INTERCLUBS PAR EQUIPES PROMOTION 2022  EQUIPE 2 MESSIEURS</vt:lpstr>
      <vt:lpstr>COUPE DE FRANCE PAR EQUIPES MESSIEURS TROPHEE JEAN LIGNEL 9-11 Septembre 2022 Golf de Chamonix</vt:lpstr>
      <vt:lpstr>Equipe Hommes coupe de Paris 2022</vt:lpstr>
      <vt:lpstr>CHAMPIONNAT DE FRANCE PAR EQUIPES SENIORS 2 2022  2 e DIVISION (VETERANS)</vt:lpstr>
      <vt:lpstr>CHAMPIONNAT DE FRANCE PAR EQUIPES 2022  4 e DIVISION SENIORS </vt:lpstr>
      <vt:lpstr>Présentation PowerPoint</vt:lpstr>
      <vt:lpstr>EQUIPE PREMIERE DAMES CAPITAINE HEDIKA BOROS                 </vt:lpstr>
      <vt:lpstr>EQUIPE PREMIERE DAMES CAPITAINE HEDIKA BOROS                  (2/4)</vt:lpstr>
      <vt:lpstr>EQUIPE PREMIERE DAMES CAPITAINE HEDIKA BOROS                  (3/4)</vt:lpstr>
      <vt:lpstr>EQUIPE PREMIERE DAMES CAPITAINE HEDIKA BOROS                  (4/4)</vt:lpstr>
      <vt:lpstr>Présentation PowerPoint</vt:lpstr>
      <vt:lpstr>Présentation PowerPoint</vt:lpstr>
      <vt:lpstr> </vt:lpstr>
      <vt:lpstr> </vt:lpstr>
      <vt:lpstr>      </vt:lpstr>
      <vt:lpstr>Présentation PowerPoint</vt:lpstr>
      <vt:lpstr>     </vt:lpstr>
      <vt:lpstr>     </vt:lpstr>
      <vt:lpstr>EQUIPE SENIORS BIS  CAPITAINE JACQUES PORTE     </vt:lpstr>
      <vt:lpstr>EQUIPE SENIORS BIS  CAPITAINE JACQUES PORTE     (1/3)</vt:lpstr>
      <vt:lpstr>EQUIPE SENIORS BIS  CAPITAINE JACQUES PORTE     (2/3)</vt:lpstr>
      <vt:lpstr>EQUIPE SENIORS BIS  CAPITAINE JACQUES PORTE     (3/3)</vt:lpstr>
      <vt:lpstr>Présentation PowerPoint</vt:lpstr>
      <vt:lpstr>Présentation PowerPoint</vt:lpstr>
      <vt:lpstr>Présentation PowerPoint</vt:lpstr>
      <vt:lpstr>RAPPORT DU TRESORIER Année 2022     (Nb licences/Nb  adhésions AS)      (2/11)</vt:lpstr>
      <vt:lpstr>RAPPORT DU TRESORIER Année 2022 (licences/adhésions AS)       (3/11)</vt:lpstr>
      <vt:lpstr>RAPPORT DU TRESORIER Année 2022 (Recette licences/adhésions AS)      (4/11)</vt:lpstr>
      <vt:lpstr>RAPPORT DU TRESORIER Année 20212       (5/11)</vt:lpstr>
      <vt:lpstr>RAPPORT DU TRESORIER Année 2022       (7/11)</vt:lpstr>
      <vt:lpstr>RAPPORT DU TRESORIER Année 2022       (6/11)</vt:lpstr>
      <vt:lpstr>RAPPORT DU TRESORIER Année 2022               (8/11) </vt:lpstr>
      <vt:lpstr>RAPPORT DU TRESORIER Année 2021        (9/11)</vt:lpstr>
      <vt:lpstr>Budget  Prévisionnel 2023                    (10/11)</vt:lpstr>
      <vt:lpstr>Budget  Prévisionnel Equipes 2023</vt:lpstr>
      <vt:lpstr>Présentation PowerPoint</vt:lpstr>
      <vt:lpstr>APPROBATION des  COMPTES</vt:lpstr>
      <vt:lpstr>QUITUS</vt:lpstr>
      <vt:lpstr>QUESTIONS DIVERSES</vt:lpstr>
      <vt:lpstr>MERCI POUR VOTRE PARTICIPATION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pcs</dc:creator>
  <cp:lastModifiedBy>AS GOLFS MONTGRIFFON</cp:lastModifiedBy>
  <cp:revision>1083</cp:revision>
  <cp:lastPrinted>2022-02-27T11:44:42Z</cp:lastPrinted>
  <dcterms:created xsi:type="dcterms:W3CDTF">2014-02-27T19:07:41Z</dcterms:created>
  <dcterms:modified xsi:type="dcterms:W3CDTF">2024-02-27T16:47:42Z</dcterms:modified>
</cp:coreProperties>
</file>